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Libre Baskerville" panose="02000000000000000000" pitchFamily="2" charset="0"/>
      <p:regular r:id="rId11"/>
      <p:bold r:id="rId12"/>
      <p:italic r:id="rId13"/>
    </p:embeddedFont>
    <p:embeddedFont>
      <p:font typeface="Open Sans" panose="020B0606030504020204" pitchFamily="34" charset="0"/>
      <p:regular r:id="rId14"/>
      <p:bold r:id="rId15"/>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1" d="100"/>
          <a:sy n="71" d="100"/>
        </p:scale>
        <p:origin x="3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4835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365534"/>
            <a:ext cx="7556421" cy="1417558"/>
          </a:xfrm>
          <a:prstGeom prst="rect">
            <a:avLst/>
          </a:prstGeom>
          <a:noFill/>
          <a:ln/>
        </p:spPr>
        <p:txBody>
          <a:bodyPr wrap="square" lIns="0" tIns="0" rIns="0" bIns="0" rtlCol="0" anchor="t"/>
          <a:lstStyle/>
          <a:p>
            <a:pPr marL="0" indent="0" algn="l">
              <a:lnSpc>
                <a:spcPts val="5550"/>
              </a:lnSpc>
              <a:buNone/>
            </a:pPr>
            <a:r>
              <a:rPr lang="en-US" sz="4450" dirty="0" err="1">
                <a:solidFill>
                  <a:srgbClr val="403CCF"/>
                </a:solidFill>
                <a:latin typeface="Libre Baskerville" pitchFamily="34" charset="0"/>
                <a:ea typeface="Libre Baskerville" pitchFamily="34" charset="-122"/>
                <a:cs typeface="Libre Baskerville" pitchFamily="34" charset="-120"/>
              </a:rPr>
              <a:t>コレアル在庫管理システム</a:t>
            </a:r>
            <a:r>
              <a:rPr lang="en-US" sz="4450" dirty="0">
                <a:solidFill>
                  <a:srgbClr val="403CCF"/>
                </a:solidFill>
                <a:latin typeface="Libre Baskerville" pitchFamily="34" charset="0"/>
                <a:ea typeface="Libre Baskerville" pitchFamily="34" charset="-122"/>
                <a:cs typeface="Libre Baskerville" pitchFamily="34" charset="-120"/>
              </a:rPr>
              <a:t> </a:t>
            </a:r>
            <a:r>
              <a:rPr lang="ja-JP" altLang="en-US" sz="4450" dirty="0">
                <a:solidFill>
                  <a:srgbClr val="403CCF"/>
                </a:solidFill>
                <a:latin typeface="Libre Baskerville" pitchFamily="34" charset="0"/>
                <a:ea typeface="Libre Baskerville" pitchFamily="34" charset="-122"/>
                <a:cs typeface="Libre Baskerville" pitchFamily="34" charset="-120"/>
              </a:rPr>
              <a:t>　新</a:t>
            </a:r>
            <a:r>
              <a:rPr lang="en-US" sz="4450" dirty="0" err="1">
                <a:solidFill>
                  <a:srgbClr val="403CCF"/>
                </a:solidFill>
                <a:latin typeface="Libre Baskerville" pitchFamily="34" charset="0"/>
                <a:ea typeface="Libre Baskerville" pitchFamily="34" charset="-122"/>
                <a:cs typeface="Libre Baskerville" pitchFamily="34" charset="-120"/>
              </a:rPr>
              <a:t>料金プランのご案内</a:t>
            </a:r>
            <a:endParaRPr lang="en-US" sz="4450" dirty="0"/>
          </a:p>
        </p:txBody>
      </p:sp>
      <p:sp>
        <p:nvSpPr>
          <p:cNvPr id="4" name="Text 1"/>
          <p:cNvSpPr/>
          <p:nvPr/>
        </p:nvSpPr>
        <p:spPr>
          <a:xfrm>
            <a:off x="793789" y="4446509"/>
            <a:ext cx="7556421" cy="1840518"/>
          </a:xfrm>
          <a:prstGeom prst="rect">
            <a:avLst/>
          </a:prstGeom>
          <a:noFill/>
          <a:ln/>
        </p:spPr>
        <p:txBody>
          <a:bodyPr wrap="square" lIns="0" tIns="0" rIns="0" bIns="0" rtlCol="0" anchor="t"/>
          <a:lstStyle/>
          <a:p>
            <a:pPr marL="0" indent="0" algn="l">
              <a:lnSpc>
                <a:spcPts val="2850"/>
              </a:lnSpc>
              <a:buNone/>
            </a:pPr>
            <a:r>
              <a:rPr lang="en-US" sz="2000" dirty="0">
                <a:solidFill>
                  <a:srgbClr val="49495A"/>
                </a:solidFill>
                <a:latin typeface="Open Sans" pitchFamily="34" charset="0"/>
                <a:ea typeface="Open Sans" pitchFamily="34" charset="-122"/>
                <a:cs typeface="Open Sans" pitchFamily="34" charset="-120"/>
              </a:rPr>
              <a:t>株式会社ナレッジが提供する「コレアル在庫管理システム」の</a:t>
            </a:r>
            <a:r>
              <a:rPr lang="en-US" altLang="ja-JP" sz="2000" dirty="0">
                <a:solidFill>
                  <a:srgbClr val="49495A"/>
                </a:solidFill>
                <a:latin typeface="Open Sans" pitchFamily="34" charset="0"/>
                <a:ea typeface="Open Sans" pitchFamily="34" charset="-122"/>
                <a:cs typeface="Open Sans" pitchFamily="34" charset="-120"/>
              </a:rPr>
              <a:t>2025</a:t>
            </a:r>
            <a:r>
              <a:rPr lang="ja-JP" altLang="en-US" sz="2000" dirty="0">
                <a:solidFill>
                  <a:srgbClr val="49495A"/>
                </a:solidFill>
                <a:latin typeface="Open Sans" pitchFamily="34" charset="0"/>
                <a:ea typeface="Open Sans" pitchFamily="34" charset="-122"/>
                <a:cs typeface="Open Sans" pitchFamily="34" charset="-120"/>
              </a:rPr>
              <a:t>年</a:t>
            </a:r>
            <a:r>
              <a:rPr lang="en-US" altLang="ja-JP" sz="2000" dirty="0">
                <a:solidFill>
                  <a:srgbClr val="49495A"/>
                </a:solidFill>
                <a:latin typeface="Open Sans" pitchFamily="34" charset="0"/>
                <a:ea typeface="Open Sans" pitchFamily="34" charset="-122"/>
                <a:cs typeface="Open Sans" pitchFamily="34" charset="-120"/>
              </a:rPr>
              <a:t>7</a:t>
            </a:r>
            <a:r>
              <a:rPr lang="ja-JP" altLang="en-US" sz="2000" dirty="0">
                <a:solidFill>
                  <a:srgbClr val="49495A"/>
                </a:solidFill>
                <a:latin typeface="Open Sans" pitchFamily="34" charset="0"/>
                <a:ea typeface="Open Sans" pitchFamily="34" charset="-122"/>
                <a:cs typeface="Open Sans" pitchFamily="34" charset="-120"/>
              </a:rPr>
              <a:t>月</a:t>
            </a:r>
            <a:r>
              <a:rPr lang="en-US" altLang="ja-JP" sz="2000" dirty="0">
                <a:solidFill>
                  <a:srgbClr val="49495A"/>
                </a:solidFill>
                <a:latin typeface="Open Sans" pitchFamily="34" charset="0"/>
                <a:ea typeface="Open Sans" pitchFamily="34" charset="-122"/>
                <a:cs typeface="Open Sans" pitchFamily="34" charset="-120"/>
              </a:rPr>
              <a:t>1</a:t>
            </a:r>
            <a:r>
              <a:rPr lang="ja-JP" altLang="en-US" sz="2000" dirty="0">
                <a:solidFill>
                  <a:srgbClr val="49495A"/>
                </a:solidFill>
                <a:latin typeface="Open Sans" pitchFamily="34" charset="0"/>
                <a:ea typeface="Open Sans" pitchFamily="34" charset="-122"/>
                <a:cs typeface="Open Sans" pitchFamily="34" charset="-120"/>
              </a:rPr>
              <a:t>日からスタートの新</a:t>
            </a:r>
            <a:r>
              <a:rPr lang="en-US" sz="2000" dirty="0" err="1">
                <a:solidFill>
                  <a:srgbClr val="49495A"/>
                </a:solidFill>
                <a:latin typeface="Open Sans" pitchFamily="34" charset="0"/>
                <a:ea typeface="Open Sans" pitchFamily="34" charset="-122"/>
                <a:cs typeface="Open Sans" pitchFamily="34" charset="-120"/>
              </a:rPr>
              <a:t>料金プランをご紹介いたします</a:t>
            </a:r>
            <a:r>
              <a:rPr lang="en-US" sz="2000" dirty="0">
                <a:solidFill>
                  <a:srgbClr val="49495A"/>
                </a:solidFill>
                <a:latin typeface="Open Sans" pitchFamily="34" charset="0"/>
                <a:ea typeface="Open Sans" pitchFamily="34" charset="-122"/>
                <a:cs typeface="Open Sans" pitchFamily="34" charset="-120"/>
              </a:rPr>
              <a:t>。</a:t>
            </a:r>
          </a:p>
          <a:p>
            <a:pPr marL="0" indent="0" algn="l">
              <a:lnSpc>
                <a:spcPts val="2850"/>
              </a:lnSpc>
              <a:buNone/>
            </a:pPr>
            <a:endParaRPr lang="en-US" sz="2000" dirty="0">
              <a:solidFill>
                <a:srgbClr val="49495A"/>
              </a:solidFill>
              <a:latin typeface="Open Sans" pitchFamily="34" charset="0"/>
              <a:ea typeface="Open Sans" pitchFamily="34" charset="-122"/>
              <a:cs typeface="Open Sans" pitchFamily="34" charset="-120"/>
            </a:endParaRPr>
          </a:p>
          <a:p>
            <a:pPr marL="0" indent="0" algn="l">
              <a:lnSpc>
                <a:spcPts val="2850"/>
              </a:lnSpc>
              <a:buNone/>
            </a:pPr>
            <a:r>
              <a:rPr lang="en-US" sz="2000" dirty="0" err="1">
                <a:solidFill>
                  <a:srgbClr val="49495A"/>
                </a:solidFill>
                <a:latin typeface="Open Sans" pitchFamily="34" charset="0"/>
                <a:ea typeface="Open Sans" pitchFamily="34" charset="-122"/>
                <a:cs typeface="Open Sans" pitchFamily="34" charset="-120"/>
              </a:rPr>
              <a:t>中小企業様の業務効率化を実現する最適なプランをご用意しております</a:t>
            </a:r>
            <a:r>
              <a:rPr lang="en-US" sz="2000" dirty="0">
                <a:solidFill>
                  <a:srgbClr val="49495A"/>
                </a:solidFill>
                <a:latin typeface="Open Sans" pitchFamily="34" charset="0"/>
                <a:ea typeface="Open Sans" pitchFamily="34" charset="-122"/>
                <a:cs typeface="Open Sans" pitchFamily="34" charset="-120"/>
              </a:rPr>
              <a:t>。</a:t>
            </a:r>
            <a:endParaRPr lang="en-US" sz="2000" dirty="0"/>
          </a:p>
        </p:txBody>
      </p:sp>
      <p:sp>
        <p:nvSpPr>
          <p:cNvPr id="5" name="Shape 2"/>
          <p:cNvSpPr/>
          <p:nvPr/>
        </p:nvSpPr>
        <p:spPr>
          <a:xfrm>
            <a:off x="793790" y="5484019"/>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3072" y="607457"/>
            <a:ext cx="6595915" cy="448628"/>
          </a:xfrm>
          <a:prstGeom prst="rect">
            <a:avLst/>
          </a:prstGeom>
          <a:noFill/>
          <a:ln/>
        </p:spPr>
        <p:txBody>
          <a:bodyPr wrap="none" lIns="0" tIns="0" rIns="0" bIns="0" rtlCol="0" anchor="t"/>
          <a:lstStyle/>
          <a:p>
            <a:pPr marL="0" indent="0" algn="l">
              <a:lnSpc>
                <a:spcPts val="3500"/>
              </a:lnSpc>
              <a:buNone/>
            </a:pPr>
            <a:r>
              <a:rPr lang="ja-JP" altLang="en-US" sz="2800" dirty="0">
                <a:solidFill>
                  <a:srgbClr val="403CCF"/>
                </a:solidFill>
                <a:latin typeface="Libre Baskerville" pitchFamily="34" charset="0"/>
                <a:ea typeface="Libre Baskerville" pitchFamily="34" charset="-122"/>
                <a:cs typeface="Libre Baskerville" pitchFamily="34" charset="-120"/>
              </a:rPr>
              <a:t>新</a:t>
            </a:r>
            <a:r>
              <a:rPr lang="en-US" sz="2800" dirty="0" err="1">
                <a:solidFill>
                  <a:srgbClr val="403CCF"/>
                </a:solidFill>
                <a:latin typeface="Libre Baskerville" pitchFamily="34" charset="0"/>
                <a:ea typeface="Libre Baskerville" pitchFamily="34" charset="-122"/>
                <a:cs typeface="Libre Baskerville" pitchFamily="34" charset="-120"/>
              </a:rPr>
              <a:t>料金プラン（月額）のご案内</a:t>
            </a:r>
            <a:r>
              <a:rPr lang="ja-JP" altLang="en-US" sz="2800" dirty="0">
                <a:solidFill>
                  <a:srgbClr val="403CCF"/>
                </a:solidFill>
                <a:latin typeface="Libre Baskerville" pitchFamily="34" charset="0"/>
                <a:ea typeface="Libre Baskerville" pitchFamily="34" charset="-122"/>
                <a:cs typeface="Libre Baskerville" pitchFamily="34" charset="-120"/>
              </a:rPr>
              <a:t>　（税別）</a:t>
            </a:r>
            <a:endParaRPr lang="en-US" sz="2800" dirty="0"/>
          </a:p>
        </p:txBody>
      </p:sp>
      <p:sp>
        <p:nvSpPr>
          <p:cNvPr id="4" name="Text 1"/>
          <p:cNvSpPr/>
          <p:nvPr/>
        </p:nvSpPr>
        <p:spPr>
          <a:xfrm>
            <a:off x="773073" y="1343025"/>
            <a:ext cx="7597854" cy="473750"/>
          </a:xfrm>
          <a:prstGeom prst="rect">
            <a:avLst/>
          </a:prstGeom>
          <a:noFill/>
          <a:ln/>
        </p:spPr>
        <p:txBody>
          <a:bodyPr wrap="none" lIns="0" tIns="0" rIns="0" bIns="0" rtlCol="0" anchor="t"/>
          <a:lstStyle/>
          <a:p>
            <a:pPr marL="0" indent="0" algn="ctr">
              <a:lnSpc>
                <a:spcPts val="3700"/>
              </a:lnSpc>
              <a:buNone/>
            </a:pPr>
            <a:r>
              <a:rPr lang="en-US" sz="3700" dirty="0">
                <a:solidFill>
                  <a:srgbClr val="49495A"/>
                </a:solidFill>
                <a:latin typeface="Libre Baskerville" pitchFamily="34" charset="0"/>
                <a:ea typeface="Libre Baskerville" pitchFamily="34" charset="-122"/>
                <a:cs typeface="Libre Baskerville" pitchFamily="34" charset="-120"/>
              </a:rPr>
              <a:t>¥5,000</a:t>
            </a:r>
            <a:endParaRPr lang="en-US" sz="3700" dirty="0"/>
          </a:p>
        </p:txBody>
      </p:sp>
      <p:sp>
        <p:nvSpPr>
          <p:cNvPr id="5" name="Text 2"/>
          <p:cNvSpPr/>
          <p:nvPr/>
        </p:nvSpPr>
        <p:spPr>
          <a:xfrm>
            <a:off x="3674626" y="1996083"/>
            <a:ext cx="1794748" cy="224195"/>
          </a:xfrm>
          <a:prstGeom prst="rect">
            <a:avLst/>
          </a:prstGeom>
          <a:noFill/>
          <a:ln/>
        </p:spPr>
        <p:txBody>
          <a:bodyPr wrap="none" lIns="0" tIns="0" rIns="0" bIns="0" rtlCol="0" anchor="t"/>
          <a:lstStyle/>
          <a:p>
            <a:pPr marL="0" indent="0" algn="ctr">
              <a:lnSpc>
                <a:spcPts val="1750"/>
              </a:lnSpc>
              <a:buNone/>
            </a:pPr>
            <a:r>
              <a:rPr lang="en-US" sz="1400" dirty="0">
                <a:solidFill>
                  <a:srgbClr val="49495A"/>
                </a:solidFill>
                <a:latin typeface="Libre Baskerville" pitchFamily="34" charset="0"/>
                <a:ea typeface="Libre Baskerville" pitchFamily="34" charset="-122"/>
                <a:cs typeface="Libre Baskerville" pitchFamily="34" charset="-120"/>
              </a:rPr>
              <a:t>スモール</a:t>
            </a:r>
            <a:endParaRPr lang="en-US" sz="1400" dirty="0"/>
          </a:p>
        </p:txBody>
      </p:sp>
      <p:sp>
        <p:nvSpPr>
          <p:cNvPr id="6" name="Text 3"/>
          <p:cNvSpPr/>
          <p:nvPr/>
        </p:nvSpPr>
        <p:spPr>
          <a:xfrm>
            <a:off x="773073" y="2306360"/>
            <a:ext cx="7597854" cy="229672"/>
          </a:xfrm>
          <a:prstGeom prst="rect">
            <a:avLst/>
          </a:prstGeom>
          <a:noFill/>
          <a:ln/>
        </p:spPr>
        <p:txBody>
          <a:bodyPr wrap="none" lIns="0" tIns="0" rIns="0" bIns="0" rtlCol="0" anchor="t"/>
          <a:lstStyle/>
          <a:p>
            <a:pPr marL="0" indent="0" algn="ctr">
              <a:lnSpc>
                <a:spcPts val="1800"/>
              </a:lnSpc>
              <a:buNone/>
            </a:pPr>
            <a:r>
              <a:rPr lang="en-US" sz="1100" dirty="0">
                <a:solidFill>
                  <a:srgbClr val="49495A"/>
                </a:solidFill>
                <a:latin typeface="Open Sans" pitchFamily="34" charset="0"/>
                <a:ea typeface="Open Sans" pitchFamily="34" charset="-122"/>
                <a:cs typeface="Open Sans" pitchFamily="34" charset="-120"/>
              </a:rPr>
              <a:t>最大2拠点・2,000アイテムまで管理可能</a:t>
            </a:r>
            <a:endParaRPr lang="en-US" sz="1100" dirty="0"/>
          </a:p>
        </p:txBody>
      </p:sp>
      <p:sp>
        <p:nvSpPr>
          <p:cNvPr id="7" name="Text 4"/>
          <p:cNvSpPr/>
          <p:nvPr/>
        </p:nvSpPr>
        <p:spPr>
          <a:xfrm>
            <a:off x="773073" y="3038356"/>
            <a:ext cx="7597854" cy="473750"/>
          </a:xfrm>
          <a:prstGeom prst="rect">
            <a:avLst/>
          </a:prstGeom>
          <a:noFill/>
          <a:ln/>
        </p:spPr>
        <p:txBody>
          <a:bodyPr wrap="none" lIns="0" tIns="0" rIns="0" bIns="0" rtlCol="0" anchor="t"/>
          <a:lstStyle/>
          <a:p>
            <a:pPr marL="0" indent="0" algn="ctr">
              <a:lnSpc>
                <a:spcPts val="3700"/>
              </a:lnSpc>
              <a:buNone/>
            </a:pPr>
            <a:r>
              <a:rPr lang="en-US" sz="3700" dirty="0">
                <a:solidFill>
                  <a:srgbClr val="49495A"/>
                </a:solidFill>
                <a:latin typeface="Libre Baskerville" pitchFamily="34" charset="0"/>
                <a:ea typeface="Libre Baskerville" pitchFamily="34" charset="-122"/>
                <a:cs typeface="Libre Baskerville" pitchFamily="34" charset="-120"/>
              </a:rPr>
              <a:t>¥8,000</a:t>
            </a:r>
            <a:endParaRPr lang="en-US" sz="3700" dirty="0"/>
          </a:p>
        </p:txBody>
      </p:sp>
      <p:sp>
        <p:nvSpPr>
          <p:cNvPr id="8" name="Text 5"/>
          <p:cNvSpPr/>
          <p:nvPr/>
        </p:nvSpPr>
        <p:spPr>
          <a:xfrm>
            <a:off x="3674626" y="3691414"/>
            <a:ext cx="1794748" cy="224195"/>
          </a:xfrm>
          <a:prstGeom prst="rect">
            <a:avLst/>
          </a:prstGeom>
          <a:noFill/>
          <a:ln/>
        </p:spPr>
        <p:txBody>
          <a:bodyPr wrap="none" lIns="0" tIns="0" rIns="0" bIns="0" rtlCol="0" anchor="t"/>
          <a:lstStyle/>
          <a:p>
            <a:pPr marL="0" indent="0" algn="ctr">
              <a:lnSpc>
                <a:spcPts val="1750"/>
              </a:lnSpc>
              <a:buNone/>
            </a:pPr>
            <a:r>
              <a:rPr lang="en-US" sz="1400" dirty="0">
                <a:solidFill>
                  <a:srgbClr val="49495A"/>
                </a:solidFill>
                <a:latin typeface="Libre Baskerville" pitchFamily="34" charset="0"/>
                <a:ea typeface="Libre Baskerville" pitchFamily="34" charset="-122"/>
                <a:cs typeface="Libre Baskerville" pitchFamily="34" charset="-120"/>
              </a:rPr>
              <a:t>スタンダード</a:t>
            </a:r>
            <a:endParaRPr lang="en-US" sz="1400" dirty="0"/>
          </a:p>
        </p:txBody>
      </p:sp>
      <p:sp>
        <p:nvSpPr>
          <p:cNvPr id="9" name="Text 6"/>
          <p:cNvSpPr/>
          <p:nvPr/>
        </p:nvSpPr>
        <p:spPr>
          <a:xfrm>
            <a:off x="773073" y="4001691"/>
            <a:ext cx="7597854" cy="229672"/>
          </a:xfrm>
          <a:prstGeom prst="rect">
            <a:avLst/>
          </a:prstGeom>
          <a:noFill/>
          <a:ln/>
        </p:spPr>
        <p:txBody>
          <a:bodyPr wrap="none" lIns="0" tIns="0" rIns="0" bIns="0" rtlCol="0" anchor="t"/>
          <a:lstStyle/>
          <a:p>
            <a:pPr marL="0" indent="0" algn="ctr">
              <a:lnSpc>
                <a:spcPts val="1800"/>
              </a:lnSpc>
              <a:buNone/>
            </a:pPr>
            <a:r>
              <a:rPr lang="en-US" sz="1100" dirty="0">
                <a:solidFill>
                  <a:srgbClr val="49495A"/>
                </a:solidFill>
                <a:latin typeface="Open Sans" pitchFamily="34" charset="0"/>
                <a:ea typeface="Open Sans" pitchFamily="34" charset="-122"/>
                <a:cs typeface="Open Sans" pitchFamily="34" charset="-120"/>
              </a:rPr>
              <a:t>3〜6拠点・5,000アイテムまで管理可能</a:t>
            </a:r>
            <a:endParaRPr lang="en-US" sz="1100" dirty="0"/>
          </a:p>
        </p:txBody>
      </p:sp>
      <p:sp>
        <p:nvSpPr>
          <p:cNvPr id="10" name="Text 7"/>
          <p:cNvSpPr/>
          <p:nvPr/>
        </p:nvSpPr>
        <p:spPr>
          <a:xfrm>
            <a:off x="773073" y="4733687"/>
            <a:ext cx="7597854" cy="473750"/>
          </a:xfrm>
          <a:prstGeom prst="rect">
            <a:avLst/>
          </a:prstGeom>
          <a:noFill/>
          <a:ln/>
        </p:spPr>
        <p:txBody>
          <a:bodyPr wrap="none" lIns="0" tIns="0" rIns="0" bIns="0" rtlCol="0" anchor="t"/>
          <a:lstStyle/>
          <a:p>
            <a:pPr marL="0" indent="0" algn="ctr">
              <a:lnSpc>
                <a:spcPts val="3700"/>
              </a:lnSpc>
              <a:buNone/>
            </a:pPr>
            <a:r>
              <a:rPr lang="en-US" sz="3700" dirty="0">
                <a:solidFill>
                  <a:srgbClr val="49495A"/>
                </a:solidFill>
                <a:latin typeface="Libre Baskerville" pitchFamily="34" charset="0"/>
                <a:ea typeface="Libre Baskerville" pitchFamily="34" charset="-122"/>
                <a:cs typeface="Libre Baskerville" pitchFamily="34" charset="-120"/>
              </a:rPr>
              <a:t>¥10,000</a:t>
            </a:r>
            <a:endParaRPr lang="en-US" sz="3700" dirty="0"/>
          </a:p>
        </p:txBody>
      </p:sp>
      <p:sp>
        <p:nvSpPr>
          <p:cNvPr id="11" name="Text 8"/>
          <p:cNvSpPr/>
          <p:nvPr/>
        </p:nvSpPr>
        <p:spPr>
          <a:xfrm>
            <a:off x="3674626" y="5386745"/>
            <a:ext cx="1794748" cy="224195"/>
          </a:xfrm>
          <a:prstGeom prst="rect">
            <a:avLst/>
          </a:prstGeom>
          <a:noFill/>
          <a:ln/>
        </p:spPr>
        <p:txBody>
          <a:bodyPr wrap="none" lIns="0" tIns="0" rIns="0" bIns="0" rtlCol="0" anchor="t"/>
          <a:lstStyle/>
          <a:p>
            <a:pPr marL="0" indent="0" algn="ctr">
              <a:lnSpc>
                <a:spcPts val="1750"/>
              </a:lnSpc>
              <a:buNone/>
            </a:pPr>
            <a:r>
              <a:rPr lang="en-US" sz="1400" dirty="0">
                <a:solidFill>
                  <a:srgbClr val="49495A"/>
                </a:solidFill>
                <a:latin typeface="Libre Baskerville" pitchFamily="34" charset="0"/>
                <a:ea typeface="Libre Baskerville" pitchFamily="34" charset="-122"/>
                <a:cs typeface="Libre Baskerville" pitchFamily="34" charset="-120"/>
              </a:rPr>
              <a:t>ビジネス</a:t>
            </a:r>
            <a:endParaRPr lang="en-US" sz="1400" dirty="0"/>
          </a:p>
        </p:txBody>
      </p:sp>
      <p:sp>
        <p:nvSpPr>
          <p:cNvPr id="12" name="Text 9"/>
          <p:cNvSpPr/>
          <p:nvPr/>
        </p:nvSpPr>
        <p:spPr>
          <a:xfrm>
            <a:off x="773073" y="5697022"/>
            <a:ext cx="7597854" cy="229672"/>
          </a:xfrm>
          <a:prstGeom prst="rect">
            <a:avLst/>
          </a:prstGeom>
          <a:noFill/>
          <a:ln/>
        </p:spPr>
        <p:txBody>
          <a:bodyPr wrap="none" lIns="0" tIns="0" rIns="0" bIns="0" rtlCol="0" anchor="t"/>
          <a:lstStyle/>
          <a:p>
            <a:pPr marL="0" indent="0" algn="ctr">
              <a:lnSpc>
                <a:spcPts val="1800"/>
              </a:lnSpc>
              <a:buNone/>
            </a:pPr>
            <a:r>
              <a:rPr lang="en-US" sz="1100" dirty="0">
                <a:solidFill>
                  <a:srgbClr val="49495A"/>
                </a:solidFill>
                <a:latin typeface="Open Sans" pitchFamily="34" charset="0"/>
                <a:ea typeface="Open Sans" pitchFamily="34" charset="-122"/>
                <a:cs typeface="Open Sans" pitchFamily="34" charset="-120"/>
              </a:rPr>
              <a:t>最大10拠点・10,000アイテムまで管理可能</a:t>
            </a:r>
            <a:endParaRPr lang="en-US" sz="1100" dirty="0"/>
          </a:p>
        </p:txBody>
      </p:sp>
      <p:sp>
        <p:nvSpPr>
          <p:cNvPr id="13" name="Text 10"/>
          <p:cNvSpPr/>
          <p:nvPr/>
        </p:nvSpPr>
        <p:spPr>
          <a:xfrm>
            <a:off x="773073" y="6429018"/>
            <a:ext cx="7597854" cy="473750"/>
          </a:xfrm>
          <a:prstGeom prst="rect">
            <a:avLst/>
          </a:prstGeom>
          <a:noFill/>
          <a:ln/>
        </p:spPr>
        <p:txBody>
          <a:bodyPr wrap="none" lIns="0" tIns="0" rIns="0" bIns="0" rtlCol="0" anchor="t"/>
          <a:lstStyle/>
          <a:p>
            <a:pPr marL="0" indent="0" algn="ctr">
              <a:lnSpc>
                <a:spcPts val="3700"/>
              </a:lnSpc>
              <a:buNone/>
            </a:pPr>
            <a:r>
              <a:rPr lang="en-US" sz="3700" dirty="0">
                <a:solidFill>
                  <a:srgbClr val="49495A"/>
                </a:solidFill>
                <a:latin typeface="Libre Baskerville" pitchFamily="34" charset="0"/>
                <a:ea typeface="Libre Baskerville" pitchFamily="34" charset="-122"/>
                <a:cs typeface="Libre Baskerville" pitchFamily="34" charset="-120"/>
              </a:rPr>
              <a:t>¥20,000</a:t>
            </a:r>
            <a:r>
              <a:rPr lang="en-US" altLang="ja-JP" sz="3700" dirty="0">
                <a:solidFill>
                  <a:srgbClr val="49495A"/>
                </a:solidFill>
                <a:latin typeface="Libre Baskerville" pitchFamily="34" charset="0"/>
                <a:ea typeface="Libre Baskerville" pitchFamily="34" charset="-122"/>
                <a:cs typeface="Libre Baskerville" pitchFamily="34" charset="-120"/>
              </a:rPr>
              <a:t>~</a:t>
            </a:r>
            <a:endParaRPr lang="en-US" sz="3700" dirty="0"/>
          </a:p>
        </p:txBody>
      </p:sp>
      <p:sp>
        <p:nvSpPr>
          <p:cNvPr id="14" name="Text 11"/>
          <p:cNvSpPr/>
          <p:nvPr/>
        </p:nvSpPr>
        <p:spPr>
          <a:xfrm>
            <a:off x="3674626" y="7082076"/>
            <a:ext cx="1794748" cy="224195"/>
          </a:xfrm>
          <a:prstGeom prst="rect">
            <a:avLst/>
          </a:prstGeom>
          <a:noFill/>
          <a:ln/>
        </p:spPr>
        <p:txBody>
          <a:bodyPr wrap="none" lIns="0" tIns="0" rIns="0" bIns="0" rtlCol="0" anchor="t"/>
          <a:lstStyle/>
          <a:p>
            <a:pPr marL="0" indent="0" algn="ctr">
              <a:lnSpc>
                <a:spcPts val="1750"/>
              </a:lnSpc>
              <a:buNone/>
            </a:pPr>
            <a:r>
              <a:rPr lang="en-US" sz="1400" dirty="0">
                <a:solidFill>
                  <a:srgbClr val="49495A"/>
                </a:solidFill>
                <a:latin typeface="Libre Baskerville" pitchFamily="34" charset="0"/>
                <a:ea typeface="Libre Baskerville" pitchFamily="34" charset="-122"/>
                <a:cs typeface="Libre Baskerville" pitchFamily="34" charset="-120"/>
              </a:rPr>
              <a:t>プレミアム</a:t>
            </a:r>
            <a:endParaRPr lang="en-US" sz="1400" dirty="0"/>
          </a:p>
        </p:txBody>
      </p:sp>
      <p:sp>
        <p:nvSpPr>
          <p:cNvPr id="15" name="Text 12"/>
          <p:cNvSpPr/>
          <p:nvPr/>
        </p:nvSpPr>
        <p:spPr>
          <a:xfrm>
            <a:off x="773073" y="7392353"/>
            <a:ext cx="7597854" cy="229672"/>
          </a:xfrm>
          <a:prstGeom prst="rect">
            <a:avLst/>
          </a:prstGeom>
          <a:noFill/>
          <a:ln/>
        </p:spPr>
        <p:txBody>
          <a:bodyPr wrap="none" lIns="0" tIns="0" rIns="0" bIns="0" rtlCol="0" anchor="t"/>
          <a:lstStyle/>
          <a:p>
            <a:pPr marL="0" indent="0" algn="ctr">
              <a:lnSpc>
                <a:spcPts val="1800"/>
              </a:lnSpc>
              <a:buNone/>
            </a:pPr>
            <a:r>
              <a:rPr lang="en-US" sz="1100" dirty="0" err="1">
                <a:solidFill>
                  <a:srgbClr val="49495A"/>
                </a:solidFill>
                <a:latin typeface="Open Sans" pitchFamily="34" charset="0"/>
                <a:ea typeface="Open Sans" pitchFamily="34" charset="-122"/>
                <a:cs typeface="Open Sans" pitchFamily="34" charset="-120"/>
              </a:rPr>
              <a:t>拠点</a:t>
            </a:r>
            <a:r>
              <a:rPr lang="ja-JP" altLang="en-US" sz="1100" dirty="0">
                <a:solidFill>
                  <a:srgbClr val="49495A"/>
                </a:solidFill>
                <a:latin typeface="Open Sans" pitchFamily="34" charset="0"/>
                <a:ea typeface="Open Sans" pitchFamily="34" charset="-122"/>
                <a:cs typeface="Open Sans" pitchFamily="34" charset="-120"/>
              </a:rPr>
              <a:t>無制限</a:t>
            </a:r>
            <a:r>
              <a:rPr lang="en-US" sz="1100" dirty="0">
                <a:solidFill>
                  <a:srgbClr val="49495A"/>
                </a:solidFill>
                <a:latin typeface="Open Sans" pitchFamily="34" charset="0"/>
                <a:ea typeface="Open Sans" pitchFamily="34" charset="-122"/>
                <a:cs typeface="Open Sans" pitchFamily="34" charset="-120"/>
              </a:rPr>
              <a:t>・</a:t>
            </a:r>
            <a:r>
              <a:rPr lang="en-US" altLang="ja-JP" sz="1100" dirty="0">
                <a:solidFill>
                  <a:srgbClr val="49495A"/>
                </a:solidFill>
                <a:latin typeface="Open Sans" pitchFamily="34" charset="0"/>
                <a:ea typeface="Open Sans" pitchFamily="34" charset="-122"/>
                <a:cs typeface="Open Sans" pitchFamily="34" charset="-120"/>
              </a:rPr>
              <a:t>10,000アイテム</a:t>
            </a:r>
            <a:r>
              <a:rPr lang="ja-JP" altLang="en-US" sz="1100" dirty="0">
                <a:solidFill>
                  <a:srgbClr val="49495A"/>
                </a:solidFill>
                <a:latin typeface="Open Sans" pitchFamily="34" charset="0"/>
                <a:ea typeface="Open Sans" pitchFamily="34" charset="-122"/>
                <a:cs typeface="Open Sans" pitchFamily="34" charset="-120"/>
              </a:rPr>
              <a:t>～</a:t>
            </a:r>
            <a:r>
              <a:rPr lang="en-US" sz="1100" dirty="0">
                <a:solidFill>
                  <a:srgbClr val="49495A"/>
                </a:solidFill>
                <a:latin typeface="Open Sans" pitchFamily="34" charset="0"/>
                <a:ea typeface="Open Sans" pitchFamily="34" charset="-122"/>
                <a:cs typeface="Open Sans" pitchFamily="34" charset="-120"/>
              </a:rPr>
              <a:t>・カスタム対応</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742015"/>
            <a:ext cx="6236732"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スタートプランのご紹介</a:t>
            </a:r>
            <a:endParaRPr lang="en-US" sz="4450" dirty="0"/>
          </a:p>
        </p:txBody>
      </p:sp>
      <p:sp>
        <p:nvSpPr>
          <p:cNvPr id="4" name="Shape 1"/>
          <p:cNvSpPr/>
          <p:nvPr/>
        </p:nvSpPr>
        <p:spPr>
          <a:xfrm>
            <a:off x="793790" y="4790956"/>
            <a:ext cx="4196358" cy="2531745"/>
          </a:xfrm>
          <a:prstGeom prst="roundRect">
            <a:avLst>
              <a:gd name="adj" fmla="val 1344"/>
            </a:avLst>
          </a:prstGeom>
          <a:solidFill>
            <a:srgbClr val="EAE8F3"/>
          </a:solidFill>
          <a:ln/>
        </p:spPr>
      </p:sp>
      <p:sp>
        <p:nvSpPr>
          <p:cNvPr id="5" name="Text 2"/>
          <p:cNvSpPr/>
          <p:nvPr/>
        </p:nvSpPr>
        <p:spPr>
          <a:xfrm>
            <a:off x="1020604" y="50177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スタートプラン概要</a:t>
            </a:r>
            <a:endParaRPr lang="en-US" sz="2200" dirty="0"/>
          </a:p>
        </p:txBody>
      </p:sp>
      <p:sp>
        <p:nvSpPr>
          <p:cNvPr id="6" name="Text 3"/>
          <p:cNvSpPr/>
          <p:nvPr/>
        </p:nvSpPr>
        <p:spPr>
          <a:xfrm>
            <a:off x="1020604" y="5508188"/>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月額わずか¥3,000で最大2拠点・</a:t>
            </a:r>
            <a:r>
              <a:rPr lang="ja-JP" altLang="en-US" sz="1750" dirty="0">
                <a:solidFill>
                  <a:srgbClr val="49495A"/>
                </a:solidFill>
                <a:latin typeface="Open Sans" pitchFamily="34" charset="0"/>
                <a:ea typeface="Open Sans" pitchFamily="34" charset="-122"/>
                <a:cs typeface="Open Sans" pitchFamily="34" charset="-120"/>
              </a:rPr>
              <a:t>　</a:t>
            </a:r>
            <a:r>
              <a:rPr lang="en-US" sz="1750" dirty="0">
                <a:solidFill>
                  <a:srgbClr val="49495A"/>
                </a:solidFill>
                <a:latin typeface="Open Sans" pitchFamily="34" charset="0"/>
                <a:ea typeface="Open Sans" pitchFamily="34" charset="-122"/>
                <a:cs typeface="Open Sans" pitchFamily="34" charset="-120"/>
              </a:rPr>
              <a:t>100アイテムまで管理可能</a:t>
            </a:r>
            <a:r>
              <a:rPr lang="ja-JP" altLang="en-US" sz="1750" dirty="0">
                <a:solidFill>
                  <a:srgbClr val="49495A"/>
                </a:solidFill>
                <a:latin typeface="Open Sans" pitchFamily="34" charset="0"/>
                <a:ea typeface="Open Sans" pitchFamily="34" charset="-122"/>
                <a:cs typeface="Open Sans" pitchFamily="34" charset="-120"/>
              </a:rPr>
              <a:t>です。</a:t>
            </a:r>
            <a:endParaRPr lang="en-US" sz="1750" dirty="0"/>
          </a:p>
        </p:txBody>
      </p:sp>
      <p:sp>
        <p:nvSpPr>
          <p:cNvPr id="7" name="Text 4"/>
          <p:cNvSpPr/>
          <p:nvPr/>
        </p:nvSpPr>
        <p:spPr>
          <a:xfrm>
            <a:off x="1020604" y="6370082"/>
            <a:ext cx="3742730"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初期費用は¥10,000とリーズナブル</a:t>
            </a:r>
            <a:endParaRPr lang="en-US" sz="1750" dirty="0"/>
          </a:p>
        </p:txBody>
      </p:sp>
      <p:sp>
        <p:nvSpPr>
          <p:cNvPr id="8" name="Shape 5"/>
          <p:cNvSpPr/>
          <p:nvPr/>
        </p:nvSpPr>
        <p:spPr>
          <a:xfrm>
            <a:off x="5216962" y="4790956"/>
            <a:ext cx="4196358" cy="2531745"/>
          </a:xfrm>
          <a:prstGeom prst="roundRect">
            <a:avLst>
              <a:gd name="adj" fmla="val 1344"/>
            </a:avLst>
          </a:prstGeom>
          <a:solidFill>
            <a:srgbClr val="EAE8F3"/>
          </a:solidFill>
          <a:ln/>
        </p:spPr>
      </p:sp>
      <p:sp>
        <p:nvSpPr>
          <p:cNvPr id="9" name="Text 6"/>
          <p:cNvSpPr/>
          <p:nvPr/>
        </p:nvSpPr>
        <p:spPr>
          <a:xfrm>
            <a:off x="5443776" y="50177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初年度特典</a:t>
            </a:r>
            <a:endParaRPr lang="en-US" sz="2200" dirty="0"/>
          </a:p>
        </p:txBody>
      </p:sp>
      <p:sp>
        <p:nvSpPr>
          <p:cNvPr id="10" name="Text 7"/>
          <p:cNvSpPr/>
          <p:nvPr/>
        </p:nvSpPr>
        <p:spPr>
          <a:xfrm>
            <a:off x="5443776" y="5508188"/>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登録から2ヶ月間は無料でご利用いただけます</a:t>
            </a:r>
            <a:r>
              <a:rPr lang="ja-JP" altLang="en-US" sz="1750" dirty="0">
                <a:solidFill>
                  <a:srgbClr val="49495A"/>
                </a:solidFill>
                <a:latin typeface="Open Sans" pitchFamily="34" charset="0"/>
                <a:ea typeface="Open Sans" pitchFamily="34" charset="-122"/>
                <a:cs typeface="Open Sans" pitchFamily="34" charset="-120"/>
              </a:rPr>
              <a:t>。</a:t>
            </a:r>
            <a:endParaRPr lang="en-US" sz="1750" dirty="0"/>
          </a:p>
        </p:txBody>
      </p:sp>
      <p:sp>
        <p:nvSpPr>
          <p:cNvPr id="11" name="Text 8"/>
          <p:cNvSpPr/>
          <p:nvPr/>
        </p:nvSpPr>
        <p:spPr>
          <a:xfrm>
            <a:off x="5443776" y="6370082"/>
            <a:ext cx="3742730" cy="725805"/>
          </a:xfrm>
          <a:prstGeom prst="rect">
            <a:avLst/>
          </a:prstGeom>
          <a:noFill/>
          <a:ln/>
        </p:spPr>
        <p:txBody>
          <a:bodyPr wrap="square" lIns="0" tIns="0" rIns="0" bIns="0" rtlCol="0" anchor="t"/>
          <a:lstStyle/>
          <a:p>
            <a:pPr marL="0" indent="0" algn="l">
              <a:lnSpc>
                <a:spcPts val="2850"/>
              </a:lnSpc>
              <a:buNone/>
            </a:pPr>
            <a:r>
              <a:rPr lang="en-US" sz="1750" dirty="0" err="1">
                <a:solidFill>
                  <a:srgbClr val="49495A"/>
                </a:solidFill>
                <a:latin typeface="Open Sans" pitchFamily="34" charset="0"/>
                <a:ea typeface="Open Sans" pitchFamily="34" charset="-122"/>
                <a:cs typeface="Open Sans" pitchFamily="34" charset="-120"/>
              </a:rPr>
              <a:t>初年度はスタートプランの料金でお得にご利用可能</a:t>
            </a:r>
            <a:r>
              <a:rPr lang="ja-JP" altLang="en-US" sz="1750" dirty="0">
                <a:solidFill>
                  <a:srgbClr val="49495A"/>
                </a:solidFill>
                <a:latin typeface="Open Sans" pitchFamily="34" charset="0"/>
                <a:ea typeface="Open Sans" pitchFamily="34" charset="-122"/>
                <a:cs typeface="Open Sans" pitchFamily="34" charset="-120"/>
              </a:rPr>
              <a:t>です。</a:t>
            </a:r>
            <a:endParaRPr lang="en-US" sz="1750" dirty="0"/>
          </a:p>
        </p:txBody>
      </p:sp>
      <p:sp>
        <p:nvSpPr>
          <p:cNvPr id="12" name="Shape 9"/>
          <p:cNvSpPr/>
          <p:nvPr/>
        </p:nvSpPr>
        <p:spPr>
          <a:xfrm>
            <a:off x="9640133" y="4790956"/>
            <a:ext cx="4196358" cy="2531745"/>
          </a:xfrm>
          <a:prstGeom prst="roundRect">
            <a:avLst>
              <a:gd name="adj" fmla="val 1344"/>
            </a:avLst>
          </a:prstGeom>
          <a:solidFill>
            <a:srgbClr val="EAE8F3"/>
          </a:solidFill>
          <a:ln/>
        </p:spPr>
      </p:sp>
      <p:sp>
        <p:nvSpPr>
          <p:cNvPr id="13" name="Text 10"/>
          <p:cNvSpPr/>
          <p:nvPr/>
        </p:nvSpPr>
        <p:spPr>
          <a:xfrm>
            <a:off x="9866948" y="50177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注意事項</a:t>
            </a:r>
            <a:endParaRPr lang="en-US" sz="2200" dirty="0"/>
          </a:p>
        </p:txBody>
      </p:sp>
      <p:sp>
        <p:nvSpPr>
          <p:cNvPr id="14" name="Text 11"/>
          <p:cNvSpPr/>
          <p:nvPr/>
        </p:nvSpPr>
        <p:spPr>
          <a:xfrm>
            <a:off x="9866948" y="5508188"/>
            <a:ext cx="3742730" cy="1088708"/>
          </a:xfrm>
          <a:prstGeom prst="rect">
            <a:avLst/>
          </a:prstGeom>
          <a:noFill/>
          <a:ln/>
        </p:spPr>
        <p:txBody>
          <a:bodyPr wrap="square" lIns="0" tIns="0" rIns="0" bIns="0" rtlCol="0" anchor="t"/>
          <a:lstStyle/>
          <a:p>
            <a:pPr marL="0" indent="0" algn="l">
              <a:lnSpc>
                <a:spcPts val="2850"/>
              </a:lnSpc>
              <a:buNone/>
            </a:pPr>
            <a:r>
              <a:rPr lang="en-US" sz="1750" dirty="0" err="1">
                <a:solidFill>
                  <a:srgbClr val="49495A"/>
                </a:solidFill>
                <a:latin typeface="Open Sans" pitchFamily="34" charset="0"/>
                <a:ea typeface="Open Sans" pitchFamily="34" charset="-122"/>
                <a:cs typeface="Open Sans" pitchFamily="34" charset="-120"/>
              </a:rPr>
              <a:t>プレミアムプランへの移行をご希望の場合は、スタートプランをご利用いただけません</a:t>
            </a:r>
            <a:r>
              <a:rPr lang="ja-JP" altLang="en-US" sz="1750" dirty="0">
                <a:solidFill>
                  <a:srgbClr val="49495A"/>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14018"/>
            <a:ext cx="7370683" cy="708779"/>
          </a:xfrm>
          <a:prstGeom prst="rect">
            <a:avLst/>
          </a:prstGeom>
          <a:noFill/>
          <a:ln/>
        </p:spPr>
        <p:txBody>
          <a:bodyPr wrap="none" lIns="0" tIns="0" rIns="0" bIns="0" rtlCol="0" anchor="t"/>
          <a:lstStyle/>
          <a:p>
            <a:pPr marL="0" indent="0" algn="l">
              <a:lnSpc>
                <a:spcPts val="5550"/>
              </a:lnSpc>
              <a:buNone/>
            </a:pPr>
            <a:r>
              <a:rPr lang="en-US" sz="4450" dirty="0" err="1">
                <a:solidFill>
                  <a:srgbClr val="403CCF"/>
                </a:solidFill>
                <a:latin typeface="Libre Baskerville" pitchFamily="34" charset="0"/>
                <a:ea typeface="Libre Baskerville" pitchFamily="34" charset="-122"/>
                <a:cs typeface="Libre Baskerville" pitchFamily="34" charset="-120"/>
              </a:rPr>
              <a:t>プランご利用の流れ</a:t>
            </a:r>
            <a:endParaRPr lang="en-US" sz="4450" dirty="0"/>
          </a:p>
        </p:txBody>
      </p:sp>
      <p:pic>
        <p:nvPicPr>
          <p:cNvPr id="4" name="Image 1" descr="preencoded.png"/>
          <p:cNvPicPr>
            <a:picLocks noChangeAspect="1"/>
          </p:cNvPicPr>
          <p:nvPr/>
        </p:nvPicPr>
        <p:blipFill>
          <a:blip r:embed="rId4"/>
          <a:stretch>
            <a:fillRect/>
          </a:stretch>
        </p:blipFill>
        <p:spPr>
          <a:xfrm>
            <a:off x="6280190" y="1762958"/>
            <a:ext cx="1134070" cy="1360884"/>
          </a:xfrm>
          <a:prstGeom prst="rect">
            <a:avLst/>
          </a:prstGeom>
        </p:spPr>
      </p:pic>
      <p:sp>
        <p:nvSpPr>
          <p:cNvPr id="5" name="Text 1"/>
          <p:cNvSpPr/>
          <p:nvPr/>
        </p:nvSpPr>
        <p:spPr>
          <a:xfrm>
            <a:off x="7754422" y="198977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登録</a:t>
            </a:r>
            <a:endParaRPr lang="en-US" sz="2200" dirty="0"/>
          </a:p>
        </p:txBody>
      </p:sp>
      <p:sp>
        <p:nvSpPr>
          <p:cNvPr id="6" name="Text 2"/>
          <p:cNvSpPr/>
          <p:nvPr/>
        </p:nvSpPr>
        <p:spPr>
          <a:xfrm>
            <a:off x="7754422" y="2480191"/>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簡単な手続きでシステムにご登録いただきます</a:t>
            </a:r>
            <a:endParaRPr lang="en-US" sz="1750" dirty="0"/>
          </a:p>
        </p:txBody>
      </p:sp>
      <p:pic>
        <p:nvPicPr>
          <p:cNvPr id="7" name="Image 2" descr="preencoded.png"/>
          <p:cNvPicPr>
            <a:picLocks noChangeAspect="1"/>
          </p:cNvPicPr>
          <p:nvPr/>
        </p:nvPicPr>
        <p:blipFill>
          <a:blip r:embed="rId5"/>
          <a:stretch>
            <a:fillRect/>
          </a:stretch>
        </p:blipFill>
        <p:spPr>
          <a:xfrm>
            <a:off x="6280190" y="3123843"/>
            <a:ext cx="1134070" cy="1360884"/>
          </a:xfrm>
          <a:prstGeom prst="rect">
            <a:avLst/>
          </a:prstGeom>
        </p:spPr>
      </p:pic>
      <p:sp>
        <p:nvSpPr>
          <p:cNvPr id="8" name="Text 3"/>
          <p:cNvSpPr/>
          <p:nvPr/>
        </p:nvSpPr>
        <p:spPr>
          <a:xfrm>
            <a:off x="7754422" y="33506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2ヶ月無料期間</a:t>
            </a:r>
            <a:endParaRPr lang="en-US" sz="2200" dirty="0"/>
          </a:p>
        </p:txBody>
      </p:sp>
      <p:sp>
        <p:nvSpPr>
          <p:cNvPr id="9" name="Text 4"/>
          <p:cNvSpPr/>
          <p:nvPr/>
        </p:nvSpPr>
        <p:spPr>
          <a:xfrm>
            <a:off x="7754422" y="3841075"/>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システムの機能をお試しいただけます</a:t>
            </a:r>
            <a:endParaRPr lang="en-US" sz="1750" dirty="0"/>
          </a:p>
        </p:txBody>
      </p:sp>
      <p:pic>
        <p:nvPicPr>
          <p:cNvPr id="10" name="Image 3" descr="preencoded.png"/>
          <p:cNvPicPr>
            <a:picLocks noChangeAspect="1"/>
          </p:cNvPicPr>
          <p:nvPr/>
        </p:nvPicPr>
        <p:blipFill>
          <a:blip r:embed="rId6"/>
          <a:stretch>
            <a:fillRect/>
          </a:stretch>
        </p:blipFill>
        <p:spPr>
          <a:xfrm>
            <a:off x="6280190" y="4484727"/>
            <a:ext cx="1134070" cy="1360884"/>
          </a:xfrm>
          <a:prstGeom prst="rect">
            <a:avLst/>
          </a:prstGeom>
        </p:spPr>
      </p:pic>
      <p:sp>
        <p:nvSpPr>
          <p:cNvPr id="11" name="Text 5"/>
          <p:cNvSpPr/>
          <p:nvPr/>
        </p:nvSpPr>
        <p:spPr>
          <a:xfrm>
            <a:off x="7754422" y="4711541"/>
            <a:ext cx="3400544" cy="354330"/>
          </a:xfrm>
          <a:prstGeom prst="rect">
            <a:avLst/>
          </a:prstGeom>
          <a:noFill/>
          <a:ln/>
        </p:spPr>
        <p:txBody>
          <a:bodyPr wrap="none" lIns="0" tIns="0" rIns="0" bIns="0" rtlCol="0" anchor="t"/>
          <a:lstStyle/>
          <a:p>
            <a:pPr marL="0" indent="0" algn="l">
              <a:lnSpc>
                <a:spcPts val="2750"/>
              </a:lnSpc>
              <a:buNone/>
            </a:pPr>
            <a:r>
              <a:rPr lang="ja-JP" altLang="en-US" sz="2200" dirty="0">
                <a:solidFill>
                  <a:srgbClr val="49495A"/>
                </a:solidFill>
                <a:latin typeface="Libre Baskerville" pitchFamily="34" charset="0"/>
                <a:ea typeface="Libre Baskerville" pitchFamily="34" charset="-122"/>
                <a:cs typeface="Libre Baskerville" pitchFamily="34" charset="-120"/>
              </a:rPr>
              <a:t>無料期間終了後は</a:t>
            </a:r>
            <a:r>
              <a:rPr lang="en-US" sz="2200" dirty="0" err="1">
                <a:solidFill>
                  <a:srgbClr val="49495A"/>
                </a:solidFill>
                <a:latin typeface="Libre Baskerville" pitchFamily="34" charset="0"/>
                <a:ea typeface="Libre Baskerville" pitchFamily="34" charset="-122"/>
                <a:cs typeface="Libre Baskerville" pitchFamily="34" charset="-120"/>
              </a:rPr>
              <a:t>スタートプラン</a:t>
            </a:r>
            <a:r>
              <a:rPr lang="ja-JP" altLang="en-US" sz="2200" dirty="0">
                <a:solidFill>
                  <a:srgbClr val="49495A"/>
                </a:solidFill>
                <a:latin typeface="Libre Baskerville" pitchFamily="34" charset="0"/>
                <a:ea typeface="Libre Baskerville" pitchFamily="34" charset="-122"/>
                <a:cs typeface="Libre Baskerville" pitchFamily="34" charset="-120"/>
              </a:rPr>
              <a:t>でご利用開始</a:t>
            </a:r>
            <a:endParaRPr lang="en-US" sz="2200" dirty="0"/>
          </a:p>
        </p:txBody>
      </p:sp>
      <p:sp>
        <p:nvSpPr>
          <p:cNvPr id="12" name="Text 6"/>
          <p:cNvSpPr/>
          <p:nvPr/>
        </p:nvSpPr>
        <p:spPr>
          <a:xfrm>
            <a:off x="7754422" y="5201960"/>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月額¥3,000</a:t>
            </a:r>
            <a:r>
              <a:rPr lang="ja-JP" altLang="en-US" sz="1750" dirty="0">
                <a:solidFill>
                  <a:srgbClr val="49495A"/>
                </a:solidFill>
                <a:latin typeface="Open Sans" pitchFamily="34" charset="0"/>
                <a:ea typeface="Open Sans" pitchFamily="34" charset="-122"/>
                <a:cs typeface="Open Sans" pitchFamily="34" charset="-120"/>
              </a:rPr>
              <a:t>（税別）</a:t>
            </a:r>
            <a:r>
              <a:rPr lang="en-US" sz="1750" dirty="0" err="1">
                <a:solidFill>
                  <a:srgbClr val="49495A"/>
                </a:solidFill>
                <a:latin typeface="Open Sans" pitchFamily="34" charset="0"/>
                <a:ea typeface="Open Sans" pitchFamily="34" charset="-122"/>
                <a:cs typeface="Open Sans" pitchFamily="34" charset="-120"/>
              </a:rPr>
              <a:t>の特別価格でご利用いただけます</a:t>
            </a:r>
            <a:endParaRPr lang="en-US" sz="1750" dirty="0"/>
          </a:p>
        </p:txBody>
      </p:sp>
      <p:pic>
        <p:nvPicPr>
          <p:cNvPr id="13" name="Image 4" descr="preencoded.png"/>
          <p:cNvPicPr>
            <a:picLocks noChangeAspect="1"/>
          </p:cNvPicPr>
          <p:nvPr/>
        </p:nvPicPr>
        <p:blipFill>
          <a:blip r:embed="rId7"/>
          <a:stretch>
            <a:fillRect/>
          </a:stretch>
        </p:blipFill>
        <p:spPr>
          <a:xfrm>
            <a:off x="6280190" y="5845612"/>
            <a:ext cx="1134070" cy="1669852"/>
          </a:xfrm>
          <a:prstGeom prst="rect">
            <a:avLst/>
          </a:prstGeom>
        </p:spPr>
      </p:pic>
      <p:sp>
        <p:nvSpPr>
          <p:cNvPr id="14" name="Text 7"/>
          <p:cNvSpPr/>
          <p:nvPr/>
        </p:nvSpPr>
        <p:spPr>
          <a:xfrm>
            <a:off x="7754422" y="6072426"/>
            <a:ext cx="4141827" cy="354330"/>
          </a:xfrm>
          <a:prstGeom prst="rect">
            <a:avLst/>
          </a:prstGeom>
          <a:noFill/>
          <a:ln/>
        </p:spPr>
        <p:txBody>
          <a:bodyPr wrap="none" lIns="0" tIns="0" rIns="0" bIns="0" rtlCol="0" anchor="t"/>
          <a:lstStyle/>
          <a:p>
            <a:pPr marL="0" indent="0" algn="l">
              <a:lnSpc>
                <a:spcPts val="2750"/>
              </a:lnSpc>
              <a:buNone/>
            </a:pPr>
            <a:r>
              <a:rPr lang="ja-JP" altLang="en-US" sz="2200" dirty="0">
                <a:solidFill>
                  <a:srgbClr val="49495A"/>
                </a:solidFill>
                <a:latin typeface="Libre Baskerville" pitchFamily="34" charset="0"/>
                <a:ea typeface="Libre Baskerville" pitchFamily="34" charset="-122"/>
                <a:cs typeface="Libre Baskerville" pitchFamily="34" charset="-120"/>
              </a:rPr>
              <a:t>ご希望の</a:t>
            </a:r>
            <a:r>
              <a:rPr lang="en-US" sz="2200" dirty="0" err="1">
                <a:solidFill>
                  <a:srgbClr val="49495A"/>
                </a:solidFill>
                <a:latin typeface="Libre Baskerville" pitchFamily="34" charset="0"/>
                <a:ea typeface="Libre Baskerville" pitchFamily="34" charset="-122"/>
                <a:cs typeface="Libre Baskerville" pitchFamily="34" charset="-120"/>
              </a:rPr>
              <a:t>プラン</a:t>
            </a:r>
            <a:r>
              <a:rPr lang="ja-JP" altLang="en-US" sz="2200" dirty="0">
                <a:solidFill>
                  <a:srgbClr val="49495A"/>
                </a:solidFill>
                <a:latin typeface="Libre Baskerville" pitchFamily="34" charset="0"/>
                <a:ea typeface="Libre Baskerville" pitchFamily="34" charset="-122"/>
                <a:cs typeface="Libre Baskerville" pitchFamily="34" charset="-120"/>
              </a:rPr>
              <a:t>で本格スタート</a:t>
            </a:r>
            <a:endParaRPr lang="en-US" sz="2200" dirty="0"/>
          </a:p>
        </p:txBody>
      </p:sp>
      <p:sp>
        <p:nvSpPr>
          <p:cNvPr id="15" name="Text 8"/>
          <p:cNvSpPr/>
          <p:nvPr/>
        </p:nvSpPr>
        <p:spPr>
          <a:xfrm>
            <a:off x="7754422" y="6562844"/>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スモール、スタンダード、ビジネスプランからお選びいただけます</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43545" y="753428"/>
            <a:ext cx="5311616" cy="663893"/>
          </a:xfrm>
          <a:prstGeom prst="rect">
            <a:avLst/>
          </a:prstGeom>
          <a:noFill/>
          <a:ln/>
        </p:spPr>
        <p:txBody>
          <a:bodyPr wrap="none" lIns="0" tIns="0" rIns="0" bIns="0" rtlCol="0" anchor="t"/>
          <a:lstStyle/>
          <a:p>
            <a:pPr marL="0" indent="0" algn="l">
              <a:lnSpc>
                <a:spcPts val="5200"/>
              </a:lnSpc>
              <a:buNone/>
            </a:pPr>
            <a:r>
              <a:rPr lang="en-US" sz="4150" dirty="0">
                <a:solidFill>
                  <a:srgbClr val="403CCF"/>
                </a:solidFill>
                <a:latin typeface="Libre Baskerville" pitchFamily="34" charset="0"/>
                <a:ea typeface="Libre Baskerville" pitchFamily="34" charset="-122"/>
                <a:cs typeface="Libre Baskerville" pitchFamily="34" charset="-120"/>
              </a:rPr>
              <a:t>プラン別比較ポイント</a:t>
            </a:r>
            <a:endParaRPr lang="en-US" sz="4150" dirty="0"/>
          </a:p>
        </p:txBody>
      </p:sp>
      <p:pic>
        <p:nvPicPr>
          <p:cNvPr id="3" name="Image 0" descr="preencoded.png"/>
          <p:cNvPicPr>
            <a:picLocks noChangeAspect="1"/>
          </p:cNvPicPr>
          <p:nvPr/>
        </p:nvPicPr>
        <p:blipFill>
          <a:blip r:embed="rId3"/>
          <a:stretch>
            <a:fillRect/>
          </a:stretch>
        </p:blipFill>
        <p:spPr>
          <a:xfrm>
            <a:off x="3216116" y="1842135"/>
            <a:ext cx="1626394" cy="1223963"/>
          </a:xfrm>
          <a:prstGeom prst="rect">
            <a:avLst/>
          </a:prstGeom>
        </p:spPr>
      </p:pic>
      <p:pic>
        <p:nvPicPr>
          <p:cNvPr id="4" name="Image 1" descr="preencoded.png"/>
          <p:cNvPicPr>
            <a:picLocks noChangeAspect="1"/>
          </p:cNvPicPr>
          <p:nvPr/>
        </p:nvPicPr>
        <p:blipFill>
          <a:blip r:embed="rId4"/>
          <a:stretch>
            <a:fillRect/>
          </a:stretch>
        </p:blipFill>
        <p:spPr>
          <a:xfrm>
            <a:off x="3879890" y="2419112"/>
            <a:ext cx="298728" cy="373380"/>
          </a:xfrm>
          <a:prstGeom prst="rect">
            <a:avLst/>
          </a:prstGeom>
        </p:spPr>
      </p:pic>
      <p:sp>
        <p:nvSpPr>
          <p:cNvPr id="5" name="Text 1"/>
          <p:cNvSpPr/>
          <p:nvPr/>
        </p:nvSpPr>
        <p:spPr>
          <a:xfrm>
            <a:off x="5054918" y="2054543"/>
            <a:ext cx="2655808" cy="331946"/>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プレミアム</a:t>
            </a:r>
            <a:endParaRPr lang="en-US" sz="2050" dirty="0"/>
          </a:p>
        </p:txBody>
      </p:sp>
      <p:sp>
        <p:nvSpPr>
          <p:cNvPr id="6" name="Text 2"/>
          <p:cNvSpPr/>
          <p:nvPr/>
        </p:nvSpPr>
        <p:spPr>
          <a:xfrm>
            <a:off x="5054918" y="2513886"/>
            <a:ext cx="3398520" cy="339804"/>
          </a:xfrm>
          <a:prstGeom prst="rect">
            <a:avLst/>
          </a:prstGeom>
          <a:noFill/>
          <a:ln/>
        </p:spPr>
        <p:txBody>
          <a:bodyPr wrap="none" lIns="0" tIns="0" rIns="0" bIns="0" rtlCol="0" anchor="t"/>
          <a:lstStyle/>
          <a:p>
            <a:pPr marL="0" indent="0" algn="l">
              <a:lnSpc>
                <a:spcPts val="2650"/>
              </a:lnSpc>
              <a:buNone/>
            </a:pPr>
            <a:r>
              <a:rPr lang="en-US" sz="1650" dirty="0" err="1">
                <a:solidFill>
                  <a:srgbClr val="49495A"/>
                </a:solidFill>
                <a:latin typeface="Open Sans" pitchFamily="34" charset="0"/>
                <a:ea typeface="Open Sans" pitchFamily="34" charset="-122"/>
                <a:cs typeface="Open Sans" pitchFamily="34" charset="-120"/>
              </a:rPr>
              <a:t>全機能無制限</a:t>
            </a:r>
            <a:r>
              <a:rPr lang="en-US" sz="1650" dirty="0">
                <a:solidFill>
                  <a:srgbClr val="49495A"/>
                </a:solidFill>
                <a:latin typeface="Open Sans" pitchFamily="34" charset="0"/>
                <a:ea typeface="Open Sans" pitchFamily="34" charset="-122"/>
                <a:cs typeface="Open Sans" pitchFamily="34" charset="-120"/>
              </a:rPr>
              <a:t>・</a:t>
            </a:r>
            <a:r>
              <a:rPr lang="ja-JP" altLang="en-US" sz="1650" dirty="0">
                <a:solidFill>
                  <a:srgbClr val="49495A"/>
                </a:solidFill>
                <a:latin typeface="Open Sans" pitchFamily="34" charset="0"/>
                <a:ea typeface="Open Sans" pitchFamily="34" charset="-122"/>
                <a:cs typeface="Open Sans" pitchFamily="34" charset="-120"/>
              </a:rPr>
              <a:t>レポート機能・電話優先対応・導入</a:t>
            </a:r>
            <a:r>
              <a:rPr lang="en-US" altLang="ja-JP" sz="1650" dirty="0" err="1">
                <a:solidFill>
                  <a:srgbClr val="49495A"/>
                </a:solidFill>
                <a:latin typeface="Open Sans" pitchFamily="34" charset="0"/>
                <a:ea typeface="Open Sans" pitchFamily="34" charset="-122"/>
                <a:cs typeface="Open Sans" pitchFamily="34" charset="-120"/>
              </a:rPr>
              <a:t>研修サポート</a:t>
            </a:r>
            <a:r>
              <a:rPr lang="ja-JP" altLang="en-US" sz="1650" dirty="0">
                <a:solidFill>
                  <a:srgbClr val="49495A"/>
                </a:solidFill>
                <a:latin typeface="Open Sans" pitchFamily="34" charset="0"/>
                <a:ea typeface="Open Sans" pitchFamily="34" charset="-122"/>
                <a:cs typeface="Open Sans" pitchFamily="34" charset="-120"/>
              </a:rPr>
              <a:t>・</a:t>
            </a:r>
            <a:r>
              <a:rPr lang="en-US" altLang="ja-JP" sz="1650" dirty="0">
                <a:solidFill>
                  <a:srgbClr val="49495A"/>
                </a:solidFill>
                <a:latin typeface="Open Sans" pitchFamily="34" charset="0"/>
                <a:ea typeface="Open Sans" pitchFamily="34" charset="-122"/>
                <a:cs typeface="Open Sans" pitchFamily="34" charset="-120"/>
              </a:rPr>
              <a:t> </a:t>
            </a:r>
            <a:r>
              <a:rPr lang="en-US" sz="1650" dirty="0" err="1">
                <a:solidFill>
                  <a:srgbClr val="49495A"/>
                </a:solidFill>
                <a:latin typeface="Open Sans" pitchFamily="34" charset="0"/>
                <a:ea typeface="Open Sans" pitchFamily="34" charset="-122"/>
                <a:cs typeface="Open Sans" pitchFamily="34" charset="-120"/>
              </a:rPr>
              <a:t>専任支援・訪問対応</a:t>
            </a:r>
            <a:endParaRPr lang="en-US" sz="1650" dirty="0"/>
          </a:p>
        </p:txBody>
      </p:sp>
      <p:sp>
        <p:nvSpPr>
          <p:cNvPr id="7" name="Shape 3"/>
          <p:cNvSpPr/>
          <p:nvPr/>
        </p:nvSpPr>
        <p:spPr>
          <a:xfrm>
            <a:off x="4895612" y="3083123"/>
            <a:ext cx="8938141" cy="11430"/>
          </a:xfrm>
          <a:prstGeom prst="roundRect">
            <a:avLst>
              <a:gd name="adj" fmla="val 278828"/>
            </a:avLst>
          </a:prstGeom>
          <a:solidFill>
            <a:srgbClr val="D0CED9"/>
          </a:solidFill>
          <a:ln/>
        </p:spPr>
      </p:sp>
      <p:pic>
        <p:nvPicPr>
          <p:cNvPr id="8" name="Image 2" descr="preencoded.png"/>
          <p:cNvPicPr>
            <a:picLocks noChangeAspect="1"/>
          </p:cNvPicPr>
          <p:nvPr/>
        </p:nvPicPr>
        <p:blipFill>
          <a:blip r:embed="rId5"/>
          <a:stretch>
            <a:fillRect/>
          </a:stretch>
        </p:blipFill>
        <p:spPr>
          <a:xfrm>
            <a:off x="2402800" y="3119199"/>
            <a:ext cx="3252907" cy="1223963"/>
          </a:xfrm>
          <a:prstGeom prst="rect">
            <a:avLst/>
          </a:prstGeom>
        </p:spPr>
      </p:pic>
      <p:pic>
        <p:nvPicPr>
          <p:cNvPr id="9" name="Image 3" descr="preencoded.png"/>
          <p:cNvPicPr>
            <a:picLocks noChangeAspect="1"/>
          </p:cNvPicPr>
          <p:nvPr/>
        </p:nvPicPr>
        <p:blipFill>
          <a:blip r:embed="rId6"/>
          <a:stretch>
            <a:fillRect/>
          </a:stretch>
        </p:blipFill>
        <p:spPr>
          <a:xfrm>
            <a:off x="3879890" y="3544491"/>
            <a:ext cx="298728" cy="373380"/>
          </a:xfrm>
          <a:prstGeom prst="rect">
            <a:avLst/>
          </a:prstGeom>
        </p:spPr>
      </p:pic>
      <p:sp>
        <p:nvSpPr>
          <p:cNvPr id="10" name="Text 4"/>
          <p:cNvSpPr/>
          <p:nvPr/>
        </p:nvSpPr>
        <p:spPr>
          <a:xfrm>
            <a:off x="5868114" y="3331607"/>
            <a:ext cx="2579489" cy="331946"/>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ビジネス</a:t>
            </a:r>
            <a:endParaRPr lang="en-US" sz="2050" dirty="0"/>
          </a:p>
        </p:txBody>
      </p:sp>
      <p:sp>
        <p:nvSpPr>
          <p:cNvPr id="11" name="Text 5"/>
          <p:cNvSpPr/>
          <p:nvPr/>
        </p:nvSpPr>
        <p:spPr>
          <a:xfrm>
            <a:off x="5868114" y="3790950"/>
            <a:ext cx="8184062" cy="339804"/>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10拠点対応・</a:t>
            </a:r>
            <a:r>
              <a:rPr lang="ja-JP" altLang="en-US" sz="1650" dirty="0">
                <a:solidFill>
                  <a:srgbClr val="49495A"/>
                </a:solidFill>
                <a:latin typeface="Open Sans" pitchFamily="34" charset="0"/>
                <a:ea typeface="Open Sans" pitchFamily="34" charset="-122"/>
                <a:cs typeface="Open Sans" pitchFamily="34" charset="-120"/>
              </a:rPr>
              <a:t>レポート機能・電話優先対応・業績改善サポート・導入</a:t>
            </a:r>
            <a:r>
              <a:rPr lang="en-US" sz="1650" dirty="0" err="1">
                <a:solidFill>
                  <a:srgbClr val="49495A"/>
                </a:solidFill>
                <a:latin typeface="Open Sans" pitchFamily="34" charset="0"/>
                <a:ea typeface="Open Sans" pitchFamily="34" charset="-122"/>
                <a:cs typeface="Open Sans" pitchFamily="34" charset="-120"/>
              </a:rPr>
              <a:t>研修サポート</a:t>
            </a:r>
            <a:endParaRPr lang="en-US" sz="1650" dirty="0"/>
          </a:p>
        </p:txBody>
      </p:sp>
      <p:sp>
        <p:nvSpPr>
          <p:cNvPr id="12" name="Shape 6"/>
          <p:cNvSpPr/>
          <p:nvPr/>
        </p:nvSpPr>
        <p:spPr>
          <a:xfrm>
            <a:off x="5708809" y="4360188"/>
            <a:ext cx="8124944" cy="11430"/>
          </a:xfrm>
          <a:prstGeom prst="roundRect">
            <a:avLst>
              <a:gd name="adj" fmla="val 278828"/>
            </a:avLst>
          </a:prstGeom>
          <a:solidFill>
            <a:srgbClr val="D0CED9"/>
          </a:solidFill>
          <a:ln/>
        </p:spPr>
      </p:sp>
      <p:pic>
        <p:nvPicPr>
          <p:cNvPr id="13" name="Image 4" descr="preencoded.png"/>
          <p:cNvPicPr>
            <a:picLocks noChangeAspect="1"/>
          </p:cNvPicPr>
          <p:nvPr/>
        </p:nvPicPr>
        <p:blipFill>
          <a:blip r:embed="rId7"/>
          <a:stretch>
            <a:fillRect/>
          </a:stretch>
        </p:blipFill>
        <p:spPr>
          <a:xfrm>
            <a:off x="1589603" y="4396264"/>
            <a:ext cx="4879419" cy="1223963"/>
          </a:xfrm>
          <a:prstGeom prst="rect">
            <a:avLst/>
          </a:prstGeom>
        </p:spPr>
      </p:pic>
      <p:pic>
        <p:nvPicPr>
          <p:cNvPr id="14" name="Image 5" descr="preencoded.png"/>
          <p:cNvPicPr>
            <a:picLocks noChangeAspect="1"/>
          </p:cNvPicPr>
          <p:nvPr/>
        </p:nvPicPr>
        <p:blipFill>
          <a:blip r:embed="rId8"/>
          <a:stretch>
            <a:fillRect/>
          </a:stretch>
        </p:blipFill>
        <p:spPr>
          <a:xfrm>
            <a:off x="3879890" y="4821555"/>
            <a:ext cx="298728" cy="373380"/>
          </a:xfrm>
          <a:prstGeom prst="rect">
            <a:avLst/>
          </a:prstGeom>
        </p:spPr>
      </p:pic>
      <p:sp>
        <p:nvSpPr>
          <p:cNvPr id="15" name="Text 7"/>
          <p:cNvSpPr/>
          <p:nvPr/>
        </p:nvSpPr>
        <p:spPr>
          <a:xfrm>
            <a:off x="6681430" y="4608671"/>
            <a:ext cx="2655808" cy="331946"/>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スタンダード</a:t>
            </a:r>
            <a:endParaRPr lang="en-US" sz="2050" dirty="0"/>
          </a:p>
        </p:txBody>
      </p:sp>
      <p:sp>
        <p:nvSpPr>
          <p:cNvPr id="16" name="Text 8"/>
          <p:cNvSpPr/>
          <p:nvPr/>
        </p:nvSpPr>
        <p:spPr>
          <a:xfrm>
            <a:off x="6681430" y="5068014"/>
            <a:ext cx="3398520" cy="339804"/>
          </a:xfrm>
          <a:prstGeom prst="rect">
            <a:avLst/>
          </a:prstGeom>
          <a:noFill/>
          <a:ln/>
        </p:spPr>
        <p:txBody>
          <a:bodyPr wrap="none" lIns="0" tIns="0" rIns="0" bIns="0" rtlCol="0" anchor="t"/>
          <a:lstStyle/>
          <a:p>
            <a:pPr marL="0" indent="0" algn="l">
              <a:lnSpc>
                <a:spcPts val="2650"/>
              </a:lnSpc>
              <a:buNone/>
            </a:pPr>
            <a:r>
              <a:rPr lang="en-US" sz="1650" dirty="0" err="1">
                <a:solidFill>
                  <a:srgbClr val="49495A"/>
                </a:solidFill>
                <a:latin typeface="Open Sans" pitchFamily="34" charset="0"/>
                <a:ea typeface="Open Sans" pitchFamily="34" charset="-122"/>
                <a:cs typeface="Open Sans" pitchFamily="34" charset="-120"/>
              </a:rPr>
              <a:t>複数拠点・レポート機能・電話対応</a:t>
            </a:r>
            <a:r>
              <a:rPr lang="ja-JP" altLang="en-US" sz="1650" dirty="0">
                <a:solidFill>
                  <a:srgbClr val="49495A"/>
                </a:solidFill>
                <a:latin typeface="Open Sans" pitchFamily="34" charset="0"/>
                <a:ea typeface="Open Sans" pitchFamily="34" charset="-122"/>
                <a:cs typeface="Open Sans" pitchFamily="34" charset="-120"/>
              </a:rPr>
              <a:t>・業績改善サポート・導入サポート</a:t>
            </a:r>
            <a:endParaRPr lang="en-US" sz="1650" dirty="0"/>
          </a:p>
        </p:txBody>
      </p:sp>
      <p:sp>
        <p:nvSpPr>
          <p:cNvPr id="17" name="Shape 9"/>
          <p:cNvSpPr/>
          <p:nvPr/>
        </p:nvSpPr>
        <p:spPr>
          <a:xfrm>
            <a:off x="6522125" y="5637252"/>
            <a:ext cx="7311628" cy="11430"/>
          </a:xfrm>
          <a:prstGeom prst="roundRect">
            <a:avLst>
              <a:gd name="adj" fmla="val 278828"/>
            </a:avLst>
          </a:prstGeom>
          <a:solidFill>
            <a:srgbClr val="D0CED9"/>
          </a:solidFill>
          <a:ln/>
        </p:spPr>
      </p:sp>
      <p:pic>
        <p:nvPicPr>
          <p:cNvPr id="18" name="Image 6" descr="preencoded.png"/>
          <p:cNvPicPr>
            <a:picLocks noChangeAspect="1"/>
          </p:cNvPicPr>
          <p:nvPr/>
        </p:nvPicPr>
        <p:blipFill>
          <a:blip r:embed="rId9"/>
          <a:stretch>
            <a:fillRect/>
          </a:stretch>
        </p:blipFill>
        <p:spPr>
          <a:xfrm>
            <a:off x="776287" y="5673328"/>
            <a:ext cx="6505932" cy="1223963"/>
          </a:xfrm>
          <a:prstGeom prst="rect">
            <a:avLst/>
          </a:prstGeom>
        </p:spPr>
      </p:pic>
      <p:pic>
        <p:nvPicPr>
          <p:cNvPr id="19" name="Image 7" descr="preencoded.png"/>
          <p:cNvPicPr>
            <a:picLocks noChangeAspect="1"/>
          </p:cNvPicPr>
          <p:nvPr/>
        </p:nvPicPr>
        <p:blipFill>
          <a:blip r:embed="rId10"/>
          <a:stretch>
            <a:fillRect/>
          </a:stretch>
        </p:blipFill>
        <p:spPr>
          <a:xfrm>
            <a:off x="3879890" y="6098619"/>
            <a:ext cx="298728" cy="373380"/>
          </a:xfrm>
          <a:prstGeom prst="rect">
            <a:avLst/>
          </a:prstGeom>
        </p:spPr>
      </p:pic>
      <p:sp>
        <p:nvSpPr>
          <p:cNvPr id="20" name="Text 10"/>
          <p:cNvSpPr/>
          <p:nvPr/>
        </p:nvSpPr>
        <p:spPr>
          <a:xfrm>
            <a:off x="7494627" y="5885736"/>
            <a:ext cx="2124075" cy="331946"/>
          </a:xfrm>
          <a:prstGeom prst="rect">
            <a:avLst/>
          </a:prstGeom>
          <a:noFill/>
          <a:ln/>
        </p:spPr>
        <p:txBody>
          <a:bodyPr wrap="none" lIns="0" tIns="0" rIns="0" bIns="0" rtlCol="0" anchor="t"/>
          <a:lstStyle/>
          <a:p>
            <a:pPr marL="0" indent="0" algn="l">
              <a:lnSpc>
                <a:spcPts val="2600"/>
              </a:lnSpc>
              <a:buNone/>
            </a:pPr>
            <a:r>
              <a:rPr lang="en-US" sz="2050" dirty="0" err="1">
                <a:solidFill>
                  <a:srgbClr val="49495A"/>
                </a:solidFill>
                <a:latin typeface="Libre Baskerville" pitchFamily="34" charset="0"/>
                <a:ea typeface="Libre Baskerville" pitchFamily="34" charset="-122"/>
                <a:cs typeface="Libre Baskerville" pitchFamily="34" charset="-120"/>
              </a:rPr>
              <a:t>スモール</a:t>
            </a:r>
            <a:endParaRPr lang="en-US" sz="2050" dirty="0"/>
          </a:p>
        </p:txBody>
      </p:sp>
      <p:sp>
        <p:nvSpPr>
          <p:cNvPr id="21" name="Text 11"/>
          <p:cNvSpPr/>
          <p:nvPr/>
        </p:nvSpPr>
        <p:spPr>
          <a:xfrm>
            <a:off x="7494627" y="6345079"/>
            <a:ext cx="4439638" cy="339804"/>
          </a:xfrm>
          <a:prstGeom prst="rect">
            <a:avLst/>
          </a:prstGeom>
          <a:noFill/>
          <a:ln/>
        </p:spPr>
        <p:txBody>
          <a:bodyPr wrap="none" lIns="0" tIns="0" rIns="0" bIns="0" rtlCol="0" anchor="t"/>
          <a:lstStyle/>
          <a:p>
            <a:pPr marL="0" indent="0" algn="l">
              <a:lnSpc>
                <a:spcPts val="2650"/>
              </a:lnSpc>
              <a:buNone/>
            </a:pPr>
            <a:r>
              <a:rPr lang="en-US" sz="1650" dirty="0" err="1">
                <a:solidFill>
                  <a:srgbClr val="49495A"/>
                </a:solidFill>
                <a:latin typeface="Open Sans" pitchFamily="34" charset="0"/>
                <a:ea typeface="Open Sans" pitchFamily="34" charset="-122"/>
                <a:cs typeface="Open Sans" pitchFamily="34" charset="-120"/>
              </a:rPr>
              <a:t>基本機能・メール対応</a:t>
            </a:r>
            <a:r>
              <a:rPr lang="ja-JP" altLang="en-US" sz="1650" dirty="0">
                <a:solidFill>
                  <a:srgbClr val="49495A"/>
                </a:solidFill>
                <a:latin typeface="Open Sans" pitchFamily="34" charset="0"/>
                <a:ea typeface="Open Sans" pitchFamily="34" charset="-122"/>
                <a:cs typeface="Open Sans" pitchFamily="34" charset="-120"/>
              </a:rPr>
              <a:t>・導入サポート</a:t>
            </a:r>
            <a:endParaRPr lang="en-US" sz="1650" dirty="0"/>
          </a:p>
        </p:txBody>
      </p:sp>
      <p:sp>
        <p:nvSpPr>
          <p:cNvPr id="22" name="Text 12"/>
          <p:cNvSpPr/>
          <p:nvPr/>
        </p:nvSpPr>
        <p:spPr>
          <a:xfrm>
            <a:off x="743545" y="7136249"/>
            <a:ext cx="13143309" cy="339804"/>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各プランは拠点数、在庫数、機能、サポート内容に違いがあります。導入費用が高いプランほど、サポート内容も充実しています。</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07256"/>
            <a:ext cx="5387102" cy="673418"/>
          </a:xfrm>
          <a:prstGeom prst="rect">
            <a:avLst/>
          </a:prstGeom>
          <a:noFill/>
          <a:ln/>
        </p:spPr>
        <p:txBody>
          <a:bodyPr wrap="none" lIns="0" tIns="0" rIns="0" bIns="0" rtlCol="0" anchor="t"/>
          <a:lstStyle/>
          <a:p>
            <a:pPr marL="0" indent="0" algn="l">
              <a:lnSpc>
                <a:spcPts val="5300"/>
              </a:lnSpc>
              <a:buNone/>
            </a:pPr>
            <a:r>
              <a:rPr lang="en-US" sz="4200" dirty="0">
                <a:solidFill>
                  <a:srgbClr val="403CCF"/>
                </a:solidFill>
                <a:latin typeface="Libre Baskerville" pitchFamily="34" charset="0"/>
                <a:ea typeface="Libre Baskerville" pitchFamily="34" charset="-122"/>
                <a:cs typeface="Libre Baskerville" pitchFamily="34" charset="-120"/>
              </a:rPr>
              <a:t>プラン詳細比較表</a:t>
            </a:r>
            <a:endParaRPr lang="en-US" sz="4200" dirty="0"/>
          </a:p>
        </p:txBody>
      </p:sp>
      <p:sp>
        <p:nvSpPr>
          <p:cNvPr id="4" name="Shape 1"/>
          <p:cNvSpPr/>
          <p:nvPr/>
        </p:nvSpPr>
        <p:spPr>
          <a:xfrm>
            <a:off x="6280190" y="1903809"/>
            <a:ext cx="7556421" cy="4486513"/>
          </a:xfrm>
          <a:prstGeom prst="roundRect">
            <a:avLst>
              <a:gd name="adj" fmla="val 720"/>
            </a:avLst>
          </a:prstGeom>
          <a:noFill/>
          <a:ln w="7620">
            <a:solidFill>
              <a:srgbClr val="000000">
                <a:alpha val="8000"/>
              </a:srgbClr>
            </a:solidFill>
            <a:prstDash val="solid"/>
          </a:ln>
        </p:spPr>
      </p:sp>
      <p:sp>
        <p:nvSpPr>
          <p:cNvPr id="5" name="Shape 2"/>
          <p:cNvSpPr/>
          <p:nvPr/>
        </p:nvSpPr>
        <p:spPr>
          <a:xfrm>
            <a:off x="6287810" y="1911429"/>
            <a:ext cx="7541181" cy="963216"/>
          </a:xfrm>
          <a:prstGeom prst="rect">
            <a:avLst/>
          </a:prstGeom>
          <a:solidFill>
            <a:srgbClr val="FFFFFF">
              <a:alpha val="4000"/>
            </a:srgbClr>
          </a:solidFill>
          <a:ln/>
        </p:spPr>
      </p:sp>
      <p:sp>
        <p:nvSpPr>
          <p:cNvPr id="6" name="Text 3"/>
          <p:cNvSpPr/>
          <p:nvPr/>
        </p:nvSpPr>
        <p:spPr>
          <a:xfrm>
            <a:off x="6503551" y="2048232"/>
            <a:ext cx="1073587" cy="689610"/>
          </a:xfrm>
          <a:prstGeom prst="rect">
            <a:avLst/>
          </a:prstGeom>
          <a:noFill/>
          <a:ln/>
        </p:spPr>
        <p:txBody>
          <a:bodyPr wrap="squar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項目／プラン名</a:t>
            </a:r>
            <a:endParaRPr lang="en-US" sz="1650" dirty="0"/>
          </a:p>
        </p:txBody>
      </p:sp>
      <p:sp>
        <p:nvSpPr>
          <p:cNvPr id="7" name="Text 4"/>
          <p:cNvSpPr/>
          <p:nvPr/>
        </p:nvSpPr>
        <p:spPr>
          <a:xfrm>
            <a:off x="8015526" y="2048232"/>
            <a:ext cx="1069777" cy="344805"/>
          </a:xfrm>
          <a:prstGeom prst="rect">
            <a:avLst/>
          </a:prstGeom>
          <a:noFill/>
          <a:ln/>
        </p:spPr>
        <p:txBody>
          <a:bodyPr wrap="non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スモール</a:t>
            </a:r>
            <a:endParaRPr lang="en-US" sz="1650" dirty="0"/>
          </a:p>
        </p:txBody>
      </p:sp>
      <p:sp>
        <p:nvSpPr>
          <p:cNvPr id="8" name="Text 5"/>
          <p:cNvSpPr/>
          <p:nvPr/>
        </p:nvSpPr>
        <p:spPr>
          <a:xfrm>
            <a:off x="9523690" y="2048232"/>
            <a:ext cx="1069777" cy="689610"/>
          </a:xfrm>
          <a:prstGeom prst="rect">
            <a:avLst/>
          </a:prstGeom>
          <a:noFill/>
          <a:ln/>
        </p:spPr>
        <p:txBody>
          <a:bodyPr wrap="squar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スタンダード</a:t>
            </a:r>
            <a:endParaRPr lang="en-US" sz="1650" dirty="0"/>
          </a:p>
        </p:txBody>
      </p:sp>
      <p:sp>
        <p:nvSpPr>
          <p:cNvPr id="9" name="Text 6"/>
          <p:cNvSpPr/>
          <p:nvPr/>
        </p:nvSpPr>
        <p:spPr>
          <a:xfrm>
            <a:off x="11031855" y="2048232"/>
            <a:ext cx="1069777" cy="344805"/>
          </a:xfrm>
          <a:prstGeom prst="rect">
            <a:avLst/>
          </a:prstGeom>
          <a:noFill/>
          <a:ln/>
        </p:spPr>
        <p:txBody>
          <a:bodyPr wrap="non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ビジネス</a:t>
            </a:r>
            <a:endParaRPr lang="en-US" sz="1650" dirty="0"/>
          </a:p>
        </p:txBody>
      </p:sp>
      <p:sp>
        <p:nvSpPr>
          <p:cNvPr id="10" name="Text 7"/>
          <p:cNvSpPr/>
          <p:nvPr/>
        </p:nvSpPr>
        <p:spPr>
          <a:xfrm>
            <a:off x="12540020" y="2048232"/>
            <a:ext cx="1073587" cy="344805"/>
          </a:xfrm>
          <a:prstGeom prst="rect">
            <a:avLst/>
          </a:prstGeom>
          <a:noFill/>
          <a:ln/>
        </p:spPr>
        <p:txBody>
          <a:bodyPr wrap="non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プレミアム</a:t>
            </a:r>
            <a:endParaRPr lang="en-US" sz="1650" dirty="0"/>
          </a:p>
        </p:txBody>
      </p:sp>
      <p:sp>
        <p:nvSpPr>
          <p:cNvPr id="11" name="Shape 8"/>
          <p:cNvSpPr/>
          <p:nvPr/>
        </p:nvSpPr>
        <p:spPr>
          <a:xfrm>
            <a:off x="6287810" y="2874645"/>
            <a:ext cx="7541181" cy="618411"/>
          </a:xfrm>
          <a:prstGeom prst="rect">
            <a:avLst/>
          </a:prstGeom>
          <a:solidFill>
            <a:srgbClr val="000000">
              <a:alpha val="4000"/>
            </a:srgbClr>
          </a:solidFill>
          <a:ln/>
        </p:spPr>
      </p:sp>
      <p:sp>
        <p:nvSpPr>
          <p:cNvPr id="12" name="Text 9"/>
          <p:cNvSpPr/>
          <p:nvPr/>
        </p:nvSpPr>
        <p:spPr>
          <a:xfrm>
            <a:off x="6503551" y="3011448"/>
            <a:ext cx="1073587" cy="344805"/>
          </a:xfrm>
          <a:prstGeom prst="rect">
            <a:avLst/>
          </a:prstGeom>
          <a:noFill/>
          <a:ln/>
        </p:spPr>
        <p:txBody>
          <a:bodyPr wrap="none" lIns="0" tIns="0" rIns="0" bIns="0" rtlCol="0" anchor="t"/>
          <a:lstStyle/>
          <a:p>
            <a:pPr marL="0" indent="0" algn="l">
              <a:lnSpc>
                <a:spcPts val="2700"/>
              </a:lnSpc>
              <a:buNone/>
            </a:pPr>
            <a:r>
              <a:rPr lang="en-US" sz="1650" dirty="0" err="1">
                <a:solidFill>
                  <a:srgbClr val="49495A"/>
                </a:solidFill>
                <a:latin typeface="Open Sans" pitchFamily="34" charset="0"/>
                <a:ea typeface="Open Sans" pitchFamily="34" charset="-122"/>
                <a:cs typeface="Open Sans" pitchFamily="34" charset="-120"/>
              </a:rPr>
              <a:t>月額料金</a:t>
            </a:r>
            <a:endParaRPr lang="en-US" sz="1650" dirty="0">
              <a:solidFill>
                <a:srgbClr val="49495A"/>
              </a:solidFill>
              <a:latin typeface="Open Sans" pitchFamily="34" charset="0"/>
              <a:ea typeface="Open Sans" pitchFamily="34" charset="-122"/>
              <a:cs typeface="Open Sans" pitchFamily="34" charset="-120"/>
            </a:endParaRPr>
          </a:p>
          <a:p>
            <a:pPr marL="0" indent="0" algn="l">
              <a:lnSpc>
                <a:spcPts val="2700"/>
              </a:lnSpc>
              <a:buNone/>
            </a:pPr>
            <a:endParaRPr lang="en-US" sz="1650" dirty="0"/>
          </a:p>
        </p:txBody>
      </p:sp>
      <p:sp>
        <p:nvSpPr>
          <p:cNvPr id="13" name="Text 10"/>
          <p:cNvSpPr/>
          <p:nvPr/>
        </p:nvSpPr>
        <p:spPr>
          <a:xfrm>
            <a:off x="8015526" y="3011448"/>
            <a:ext cx="1069777" cy="344805"/>
          </a:xfrm>
          <a:prstGeom prst="rect">
            <a:avLst/>
          </a:prstGeom>
          <a:noFill/>
          <a:ln/>
        </p:spPr>
        <p:txBody>
          <a:bodyPr wrap="non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¥5,000</a:t>
            </a:r>
            <a:endParaRPr lang="en-US" sz="1650" dirty="0"/>
          </a:p>
        </p:txBody>
      </p:sp>
      <p:sp>
        <p:nvSpPr>
          <p:cNvPr id="14" name="Text 11"/>
          <p:cNvSpPr/>
          <p:nvPr/>
        </p:nvSpPr>
        <p:spPr>
          <a:xfrm>
            <a:off x="9523690" y="3011448"/>
            <a:ext cx="1069777" cy="344805"/>
          </a:xfrm>
          <a:prstGeom prst="rect">
            <a:avLst/>
          </a:prstGeom>
          <a:noFill/>
          <a:ln/>
        </p:spPr>
        <p:txBody>
          <a:bodyPr wrap="non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¥8,000</a:t>
            </a:r>
            <a:endParaRPr lang="en-US" sz="1650" dirty="0"/>
          </a:p>
        </p:txBody>
      </p:sp>
      <p:sp>
        <p:nvSpPr>
          <p:cNvPr id="15" name="Text 12"/>
          <p:cNvSpPr/>
          <p:nvPr/>
        </p:nvSpPr>
        <p:spPr>
          <a:xfrm>
            <a:off x="11031855" y="3011448"/>
            <a:ext cx="1069777" cy="344805"/>
          </a:xfrm>
          <a:prstGeom prst="rect">
            <a:avLst/>
          </a:prstGeom>
          <a:noFill/>
          <a:ln/>
        </p:spPr>
        <p:txBody>
          <a:bodyPr wrap="non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¥10,000</a:t>
            </a:r>
            <a:endParaRPr lang="en-US" sz="1650" dirty="0"/>
          </a:p>
        </p:txBody>
      </p:sp>
      <p:sp>
        <p:nvSpPr>
          <p:cNvPr id="16" name="Text 13"/>
          <p:cNvSpPr/>
          <p:nvPr/>
        </p:nvSpPr>
        <p:spPr>
          <a:xfrm>
            <a:off x="12540020" y="3011448"/>
            <a:ext cx="1073587" cy="344805"/>
          </a:xfrm>
          <a:prstGeom prst="rect">
            <a:avLst/>
          </a:prstGeom>
          <a:noFill/>
          <a:ln/>
        </p:spPr>
        <p:txBody>
          <a:bodyPr wrap="non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¥20,000</a:t>
            </a:r>
            <a:endParaRPr lang="en-US" sz="1650" dirty="0"/>
          </a:p>
        </p:txBody>
      </p:sp>
      <p:sp>
        <p:nvSpPr>
          <p:cNvPr id="17" name="Shape 14"/>
          <p:cNvSpPr/>
          <p:nvPr/>
        </p:nvSpPr>
        <p:spPr>
          <a:xfrm>
            <a:off x="6287810" y="3493056"/>
            <a:ext cx="7541181" cy="963216"/>
          </a:xfrm>
          <a:prstGeom prst="rect">
            <a:avLst/>
          </a:prstGeom>
          <a:solidFill>
            <a:srgbClr val="FFFFFF">
              <a:alpha val="4000"/>
            </a:srgbClr>
          </a:solidFill>
          <a:ln/>
        </p:spPr>
      </p:sp>
      <p:sp>
        <p:nvSpPr>
          <p:cNvPr id="18" name="Text 15"/>
          <p:cNvSpPr/>
          <p:nvPr/>
        </p:nvSpPr>
        <p:spPr>
          <a:xfrm>
            <a:off x="6503551" y="3629858"/>
            <a:ext cx="1073587" cy="689610"/>
          </a:xfrm>
          <a:prstGeom prst="rect">
            <a:avLst/>
          </a:prstGeom>
          <a:noFill/>
          <a:ln/>
        </p:spPr>
        <p:txBody>
          <a:bodyPr wrap="square" lIns="0" tIns="0" rIns="0" bIns="0" rtlCol="0" anchor="t"/>
          <a:lstStyle/>
          <a:p>
            <a:pPr marL="0" indent="0" algn="l">
              <a:lnSpc>
                <a:spcPts val="2700"/>
              </a:lnSpc>
              <a:buNone/>
            </a:pPr>
            <a:r>
              <a:rPr lang="en-US" sz="1650" dirty="0" err="1">
                <a:solidFill>
                  <a:srgbClr val="49495A"/>
                </a:solidFill>
                <a:latin typeface="Open Sans" pitchFamily="34" charset="0"/>
                <a:ea typeface="Open Sans" pitchFamily="34" charset="-122"/>
                <a:cs typeface="Open Sans" pitchFamily="34" charset="-120"/>
              </a:rPr>
              <a:t>導入費用</a:t>
            </a:r>
            <a:r>
              <a:rPr lang="ja-JP" altLang="en-US" sz="1650" dirty="0">
                <a:solidFill>
                  <a:srgbClr val="49495A"/>
                </a:solidFill>
                <a:latin typeface="Open Sans" pitchFamily="34" charset="0"/>
                <a:ea typeface="Open Sans" pitchFamily="34" charset="-122"/>
                <a:cs typeface="Open Sans" pitchFamily="34" charset="-120"/>
              </a:rPr>
              <a:t>　</a:t>
            </a:r>
            <a:r>
              <a:rPr lang="en-US" sz="1650" dirty="0">
                <a:solidFill>
                  <a:srgbClr val="49495A"/>
                </a:solidFill>
                <a:latin typeface="Open Sans" pitchFamily="34" charset="0"/>
                <a:ea typeface="Open Sans" pitchFamily="34" charset="-122"/>
                <a:cs typeface="Open Sans" pitchFamily="34" charset="-120"/>
              </a:rPr>
              <a:t>（初回）</a:t>
            </a:r>
            <a:endParaRPr lang="en-US" sz="1650" dirty="0"/>
          </a:p>
        </p:txBody>
      </p:sp>
      <p:sp>
        <p:nvSpPr>
          <p:cNvPr id="19" name="Text 16"/>
          <p:cNvSpPr/>
          <p:nvPr/>
        </p:nvSpPr>
        <p:spPr>
          <a:xfrm>
            <a:off x="8015526" y="3629858"/>
            <a:ext cx="1069777" cy="344805"/>
          </a:xfrm>
          <a:prstGeom prst="rect">
            <a:avLst/>
          </a:prstGeom>
          <a:noFill/>
          <a:ln/>
        </p:spPr>
        <p:txBody>
          <a:bodyPr wrap="non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¥20,000</a:t>
            </a:r>
            <a:endParaRPr lang="en-US" sz="1650" dirty="0"/>
          </a:p>
        </p:txBody>
      </p:sp>
      <p:sp>
        <p:nvSpPr>
          <p:cNvPr id="20" name="Text 17"/>
          <p:cNvSpPr/>
          <p:nvPr/>
        </p:nvSpPr>
        <p:spPr>
          <a:xfrm>
            <a:off x="9523690" y="3629858"/>
            <a:ext cx="1069777" cy="344805"/>
          </a:xfrm>
          <a:prstGeom prst="rect">
            <a:avLst/>
          </a:prstGeom>
          <a:noFill/>
          <a:ln/>
        </p:spPr>
        <p:txBody>
          <a:bodyPr wrap="non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¥50,000</a:t>
            </a:r>
            <a:endParaRPr lang="en-US" sz="1650" dirty="0"/>
          </a:p>
        </p:txBody>
      </p:sp>
      <p:sp>
        <p:nvSpPr>
          <p:cNvPr id="21" name="Text 18"/>
          <p:cNvSpPr/>
          <p:nvPr/>
        </p:nvSpPr>
        <p:spPr>
          <a:xfrm>
            <a:off x="11031855" y="3629858"/>
            <a:ext cx="1069777" cy="344805"/>
          </a:xfrm>
          <a:prstGeom prst="rect">
            <a:avLst/>
          </a:prstGeom>
          <a:noFill/>
          <a:ln/>
        </p:spPr>
        <p:txBody>
          <a:bodyPr wrap="non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¥80,000</a:t>
            </a:r>
            <a:endParaRPr lang="en-US" sz="1650" dirty="0"/>
          </a:p>
        </p:txBody>
      </p:sp>
      <p:sp>
        <p:nvSpPr>
          <p:cNvPr id="22" name="Text 19"/>
          <p:cNvSpPr/>
          <p:nvPr/>
        </p:nvSpPr>
        <p:spPr>
          <a:xfrm>
            <a:off x="12540020" y="3629858"/>
            <a:ext cx="1073587" cy="689610"/>
          </a:xfrm>
          <a:prstGeom prst="rect">
            <a:avLst/>
          </a:prstGeom>
          <a:noFill/>
          <a:ln/>
        </p:spPr>
        <p:txBody>
          <a:bodyPr wrap="squar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¥100,000〜</a:t>
            </a:r>
            <a:endParaRPr lang="en-US" sz="1650" dirty="0"/>
          </a:p>
        </p:txBody>
      </p:sp>
      <p:sp>
        <p:nvSpPr>
          <p:cNvPr id="23" name="Shape 20"/>
          <p:cNvSpPr/>
          <p:nvPr/>
        </p:nvSpPr>
        <p:spPr>
          <a:xfrm>
            <a:off x="6287810" y="4456271"/>
            <a:ext cx="7541181" cy="963216"/>
          </a:xfrm>
          <a:prstGeom prst="rect">
            <a:avLst/>
          </a:prstGeom>
          <a:solidFill>
            <a:srgbClr val="000000">
              <a:alpha val="4000"/>
            </a:srgbClr>
          </a:solidFill>
          <a:ln/>
        </p:spPr>
      </p:sp>
      <p:sp>
        <p:nvSpPr>
          <p:cNvPr id="24" name="Text 21"/>
          <p:cNvSpPr/>
          <p:nvPr/>
        </p:nvSpPr>
        <p:spPr>
          <a:xfrm>
            <a:off x="6503551" y="4593074"/>
            <a:ext cx="1073587" cy="689610"/>
          </a:xfrm>
          <a:prstGeom prst="rect">
            <a:avLst/>
          </a:prstGeom>
          <a:noFill/>
          <a:ln/>
        </p:spPr>
        <p:txBody>
          <a:bodyPr wrap="squar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拠点数上限</a:t>
            </a:r>
            <a:endParaRPr lang="en-US" sz="1650" dirty="0"/>
          </a:p>
        </p:txBody>
      </p:sp>
      <p:sp>
        <p:nvSpPr>
          <p:cNvPr id="25" name="Text 22"/>
          <p:cNvSpPr/>
          <p:nvPr/>
        </p:nvSpPr>
        <p:spPr>
          <a:xfrm>
            <a:off x="8015526" y="4593074"/>
            <a:ext cx="1069777" cy="344805"/>
          </a:xfrm>
          <a:prstGeom prst="rect">
            <a:avLst/>
          </a:prstGeom>
          <a:noFill/>
          <a:ln/>
        </p:spPr>
        <p:txBody>
          <a:bodyPr wrap="non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最大2拠点</a:t>
            </a:r>
            <a:endParaRPr lang="en-US" sz="1650" dirty="0"/>
          </a:p>
        </p:txBody>
      </p:sp>
      <p:sp>
        <p:nvSpPr>
          <p:cNvPr id="26" name="Text 23"/>
          <p:cNvSpPr/>
          <p:nvPr/>
        </p:nvSpPr>
        <p:spPr>
          <a:xfrm>
            <a:off x="9523690" y="4593074"/>
            <a:ext cx="1069777" cy="344805"/>
          </a:xfrm>
          <a:prstGeom prst="rect">
            <a:avLst/>
          </a:prstGeom>
          <a:noFill/>
          <a:ln/>
        </p:spPr>
        <p:txBody>
          <a:bodyPr wrap="non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3〜6拠点</a:t>
            </a:r>
            <a:endParaRPr lang="en-US" sz="1650" dirty="0"/>
          </a:p>
        </p:txBody>
      </p:sp>
      <p:sp>
        <p:nvSpPr>
          <p:cNvPr id="27" name="Text 24"/>
          <p:cNvSpPr/>
          <p:nvPr/>
        </p:nvSpPr>
        <p:spPr>
          <a:xfrm>
            <a:off x="11031855" y="4593074"/>
            <a:ext cx="1069777" cy="689610"/>
          </a:xfrm>
          <a:prstGeom prst="rect">
            <a:avLst/>
          </a:prstGeom>
          <a:noFill/>
          <a:ln/>
        </p:spPr>
        <p:txBody>
          <a:bodyPr wrap="squar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最大10拠点</a:t>
            </a:r>
            <a:endParaRPr lang="en-US" sz="1650" dirty="0"/>
          </a:p>
        </p:txBody>
      </p:sp>
      <p:sp>
        <p:nvSpPr>
          <p:cNvPr id="28" name="Text 25"/>
          <p:cNvSpPr/>
          <p:nvPr/>
        </p:nvSpPr>
        <p:spPr>
          <a:xfrm>
            <a:off x="12540020" y="4593074"/>
            <a:ext cx="1073587" cy="344805"/>
          </a:xfrm>
          <a:prstGeom prst="rect">
            <a:avLst/>
          </a:prstGeom>
          <a:noFill/>
          <a:ln/>
        </p:spPr>
        <p:txBody>
          <a:bodyPr wrap="non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無制限</a:t>
            </a:r>
            <a:endParaRPr lang="en-US" sz="1650" dirty="0"/>
          </a:p>
        </p:txBody>
      </p:sp>
      <p:sp>
        <p:nvSpPr>
          <p:cNvPr id="29" name="Shape 26"/>
          <p:cNvSpPr/>
          <p:nvPr/>
        </p:nvSpPr>
        <p:spPr>
          <a:xfrm>
            <a:off x="6287810" y="5419487"/>
            <a:ext cx="7541181" cy="963216"/>
          </a:xfrm>
          <a:prstGeom prst="rect">
            <a:avLst/>
          </a:prstGeom>
          <a:solidFill>
            <a:srgbClr val="FFFFFF">
              <a:alpha val="4000"/>
            </a:srgbClr>
          </a:solidFill>
          <a:ln/>
        </p:spPr>
      </p:sp>
      <p:sp>
        <p:nvSpPr>
          <p:cNvPr id="30" name="Text 27"/>
          <p:cNvSpPr/>
          <p:nvPr/>
        </p:nvSpPr>
        <p:spPr>
          <a:xfrm>
            <a:off x="6503551" y="5556290"/>
            <a:ext cx="1073587" cy="689610"/>
          </a:xfrm>
          <a:prstGeom prst="rect">
            <a:avLst/>
          </a:prstGeom>
          <a:noFill/>
          <a:ln/>
        </p:spPr>
        <p:txBody>
          <a:bodyPr wrap="squar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在庫アイテム数上限</a:t>
            </a:r>
            <a:endParaRPr lang="en-US" sz="1650" dirty="0"/>
          </a:p>
        </p:txBody>
      </p:sp>
      <p:sp>
        <p:nvSpPr>
          <p:cNvPr id="31" name="Text 28"/>
          <p:cNvSpPr/>
          <p:nvPr/>
        </p:nvSpPr>
        <p:spPr>
          <a:xfrm>
            <a:off x="8015526" y="5556290"/>
            <a:ext cx="1069777" cy="689610"/>
          </a:xfrm>
          <a:prstGeom prst="rect">
            <a:avLst/>
          </a:prstGeom>
          <a:noFill/>
          <a:ln/>
        </p:spPr>
        <p:txBody>
          <a:bodyPr wrap="squar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最大2,000点</a:t>
            </a:r>
            <a:endParaRPr lang="en-US" sz="1650" dirty="0"/>
          </a:p>
        </p:txBody>
      </p:sp>
      <p:sp>
        <p:nvSpPr>
          <p:cNvPr id="32" name="Text 29"/>
          <p:cNvSpPr/>
          <p:nvPr/>
        </p:nvSpPr>
        <p:spPr>
          <a:xfrm>
            <a:off x="9523690" y="5556290"/>
            <a:ext cx="1069777" cy="689610"/>
          </a:xfrm>
          <a:prstGeom prst="rect">
            <a:avLst/>
          </a:prstGeom>
          <a:noFill/>
          <a:ln/>
        </p:spPr>
        <p:txBody>
          <a:bodyPr wrap="squar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最大5,000点</a:t>
            </a:r>
            <a:endParaRPr lang="en-US" sz="1650" dirty="0"/>
          </a:p>
        </p:txBody>
      </p:sp>
      <p:sp>
        <p:nvSpPr>
          <p:cNvPr id="33" name="Text 30"/>
          <p:cNvSpPr/>
          <p:nvPr/>
        </p:nvSpPr>
        <p:spPr>
          <a:xfrm>
            <a:off x="11031855" y="5556290"/>
            <a:ext cx="1069777" cy="689610"/>
          </a:xfrm>
          <a:prstGeom prst="rect">
            <a:avLst/>
          </a:prstGeom>
          <a:noFill/>
          <a:ln/>
        </p:spPr>
        <p:txBody>
          <a:bodyPr wrap="square" lIns="0" tIns="0" rIns="0" bIns="0" rtlCol="0" anchor="t"/>
          <a:lstStyle/>
          <a:p>
            <a:pPr marL="0" indent="0" algn="l">
              <a:lnSpc>
                <a:spcPts val="2700"/>
              </a:lnSpc>
              <a:buNone/>
            </a:pPr>
            <a:r>
              <a:rPr lang="en-US" sz="1650" dirty="0">
                <a:solidFill>
                  <a:srgbClr val="49495A"/>
                </a:solidFill>
                <a:latin typeface="Open Sans" pitchFamily="34" charset="0"/>
                <a:ea typeface="Open Sans" pitchFamily="34" charset="-122"/>
                <a:cs typeface="Open Sans" pitchFamily="34" charset="-120"/>
              </a:rPr>
              <a:t>最大10,000点</a:t>
            </a:r>
            <a:endParaRPr lang="en-US" sz="1650" dirty="0"/>
          </a:p>
        </p:txBody>
      </p:sp>
      <p:sp>
        <p:nvSpPr>
          <p:cNvPr id="34" name="Text 31"/>
          <p:cNvSpPr/>
          <p:nvPr/>
        </p:nvSpPr>
        <p:spPr>
          <a:xfrm>
            <a:off x="12540020" y="5556290"/>
            <a:ext cx="1073587" cy="344805"/>
          </a:xfrm>
          <a:prstGeom prst="rect">
            <a:avLst/>
          </a:prstGeom>
          <a:noFill/>
          <a:ln/>
        </p:spPr>
        <p:txBody>
          <a:bodyPr wrap="none" lIns="0" tIns="0" rIns="0" bIns="0" rtlCol="0" anchor="t"/>
          <a:lstStyle/>
          <a:p>
            <a:pPr marL="0" indent="0" algn="l">
              <a:lnSpc>
                <a:spcPts val="2700"/>
              </a:lnSpc>
              <a:buNone/>
            </a:pPr>
            <a:r>
              <a:rPr lang="en-US" altLang="ja-JP" sz="1650" dirty="0">
                <a:solidFill>
                  <a:srgbClr val="49495A"/>
                </a:solidFill>
                <a:latin typeface="Open Sans" pitchFamily="34" charset="0"/>
                <a:ea typeface="Open Sans" pitchFamily="34" charset="-122"/>
                <a:cs typeface="Open Sans" pitchFamily="34" charset="-120"/>
              </a:rPr>
              <a:t>10,001</a:t>
            </a:r>
            <a:r>
              <a:rPr lang="ja-JP" altLang="en-US" sz="1650" dirty="0">
                <a:solidFill>
                  <a:srgbClr val="49495A"/>
                </a:solidFill>
                <a:latin typeface="Open Sans" pitchFamily="34" charset="0"/>
                <a:ea typeface="Open Sans" pitchFamily="34" charset="-122"/>
                <a:cs typeface="Open Sans" pitchFamily="34" charset="-120"/>
              </a:rPr>
              <a:t>点～</a:t>
            </a:r>
            <a:endParaRPr lang="en-US" sz="1650" dirty="0"/>
          </a:p>
        </p:txBody>
      </p:sp>
      <p:sp>
        <p:nvSpPr>
          <p:cNvPr id="35" name="Text 32"/>
          <p:cNvSpPr/>
          <p:nvPr/>
        </p:nvSpPr>
        <p:spPr>
          <a:xfrm>
            <a:off x="6287810" y="6569384"/>
            <a:ext cx="7556421" cy="689610"/>
          </a:xfrm>
          <a:prstGeom prst="rect">
            <a:avLst/>
          </a:prstGeom>
          <a:noFill/>
          <a:ln/>
        </p:spPr>
        <p:txBody>
          <a:bodyPr wrap="square" lIns="0" tIns="0" rIns="0" bIns="0" rtlCol="0" anchor="t"/>
          <a:lstStyle/>
          <a:p>
            <a:pPr marL="0" indent="0" algn="l">
              <a:lnSpc>
                <a:spcPts val="2700"/>
              </a:lnSpc>
              <a:buNone/>
            </a:pPr>
            <a:r>
              <a:rPr lang="en-US" sz="1650" dirty="0" err="1">
                <a:solidFill>
                  <a:srgbClr val="49495A"/>
                </a:solidFill>
                <a:latin typeface="Open Sans" pitchFamily="34" charset="0"/>
                <a:ea typeface="Open Sans" pitchFamily="34" charset="-122"/>
                <a:cs typeface="Open Sans" pitchFamily="34" charset="-120"/>
              </a:rPr>
              <a:t>各プラン</a:t>
            </a:r>
            <a:r>
              <a:rPr lang="ja-JP" altLang="en-US" sz="1650" dirty="0">
                <a:solidFill>
                  <a:srgbClr val="49495A"/>
                </a:solidFill>
                <a:latin typeface="Open Sans" pitchFamily="34" charset="0"/>
                <a:ea typeface="Open Sans" pitchFamily="34" charset="-122"/>
                <a:cs typeface="Open Sans" pitchFamily="34" charset="-120"/>
              </a:rPr>
              <a:t>の料金につきましては税別表記となります。</a:t>
            </a:r>
            <a:endParaRPr lang="en-US" altLang="ja-JP" sz="1650" dirty="0">
              <a:solidFill>
                <a:srgbClr val="49495A"/>
              </a:solidFill>
              <a:latin typeface="Open Sans" pitchFamily="34" charset="0"/>
              <a:ea typeface="Open Sans" pitchFamily="34" charset="-122"/>
              <a:cs typeface="Open Sans" pitchFamily="34" charset="-120"/>
            </a:endParaRPr>
          </a:p>
          <a:p>
            <a:pPr marL="0" indent="0" algn="l">
              <a:lnSpc>
                <a:spcPts val="2700"/>
              </a:lnSpc>
              <a:buNone/>
            </a:pPr>
            <a:r>
              <a:rPr lang="ja-JP" altLang="en-US" sz="1650" dirty="0">
                <a:solidFill>
                  <a:srgbClr val="49495A"/>
                </a:solidFill>
                <a:latin typeface="Open Sans" pitchFamily="34" charset="0"/>
                <a:ea typeface="Open Sans" pitchFamily="34" charset="-122"/>
                <a:cs typeface="Open Sans" pitchFamily="34" charset="-120"/>
              </a:rPr>
              <a:t>各プラン</a:t>
            </a:r>
            <a:r>
              <a:rPr lang="en-US" sz="1650" dirty="0" err="1">
                <a:solidFill>
                  <a:srgbClr val="49495A"/>
                </a:solidFill>
                <a:latin typeface="Open Sans" pitchFamily="34" charset="0"/>
                <a:ea typeface="Open Sans" pitchFamily="34" charset="-122"/>
                <a:cs typeface="Open Sans" pitchFamily="34" charset="-120"/>
              </a:rPr>
              <a:t>では機能やサポート内容も異なります</a:t>
            </a:r>
            <a:r>
              <a:rPr lang="en-US" sz="1650" dirty="0">
                <a:solidFill>
                  <a:srgbClr val="49495A"/>
                </a:solidFill>
                <a:latin typeface="Open Sans" pitchFamily="34" charset="0"/>
                <a:ea typeface="Open Sans" pitchFamily="34" charset="-122"/>
                <a:cs typeface="Open Sans" pitchFamily="34" charset="-120"/>
              </a:rPr>
              <a:t>。</a:t>
            </a:r>
            <a:r>
              <a:rPr lang="ja-JP" altLang="en-US" sz="1650" dirty="0">
                <a:solidFill>
                  <a:srgbClr val="49495A"/>
                </a:solidFill>
                <a:latin typeface="Open Sans" pitchFamily="34" charset="0"/>
                <a:ea typeface="Open Sans" pitchFamily="34" charset="-122"/>
                <a:cs typeface="Open Sans" pitchFamily="34" charset="-120"/>
              </a:rPr>
              <a:t>　　　　　　　　　　　　　　　　　　　　　　　　　　　　</a:t>
            </a:r>
            <a:r>
              <a:rPr lang="en-US" sz="1650" dirty="0" err="1">
                <a:solidFill>
                  <a:srgbClr val="49495A"/>
                </a:solidFill>
                <a:latin typeface="Open Sans" pitchFamily="34" charset="0"/>
                <a:ea typeface="Open Sans" pitchFamily="34" charset="-122"/>
                <a:cs typeface="Open Sans" pitchFamily="34" charset="-120"/>
              </a:rPr>
              <a:t>ご不明な点がございましたら、お気軽にお問い合わせください</a:t>
            </a:r>
            <a:r>
              <a:rPr lang="en-US" sz="1650" dirty="0">
                <a:solidFill>
                  <a:srgbClr val="49495A"/>
                </a:solidFill>
                <a:latin typeface="Open Sans" pitchFamily="34" charset="0"/>
                <a:ea typeface="Open Sans" pitchFamily="34" charset="-122"/>
                <a:cs typeface="Open Sans" pitchFamily="34" charset="-120"/>
              </a:rPr>
              <a:t>。</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51109"/>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初年度特典のご案内</a:t>
            </a:r>
            <a:endParaRPr lang="en-US" sz="4450" dirty="0"/>
          </a:p>
        </p:txBody>
      </p:sp>
      <p:sp>
        <p:nvSpPr>
          <p:cNvPr id="3" name="Text 1"/>
          <p:cNvSpPr/>
          <p:nvPr/>
        </p:nvSpPr>
        <p:spPr>
          <a:xfrm>
            <a:off x="1743789" y="4087892"/>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登録から2ヶ月無料</a:t>
            </a:r>
            <a:endParaRPr lang="en-US" sz="2200" dirty="0"/>
          </a:p>
        </p:txBody>
      </p:sp>
      <p:sp>
        <p:nvSpPr>
          <p:cNvPr id="4" name="Text 2"/>
          <p:cNvSpPr/>
          <p:nvPr/>
        </p:nvSpPr>
        <p:spPr>
          <a:xfrm>
            <a:off x="793790" y="4578310"/>
            <a:ext cx="3785235" cy="725805"/>
          </a:xfrm>
          <a:prstGeom prst="rect">
            <a:avLst/>
          </a:prstGeom>
          <a:noFill/>
          <a:ln/>
        </p:spPr>
        <p:txBody>
          <a:bodyPr wrap="square" lIns="0" tIns="0" rIns="0" bIns="0" rtlCol="0" anchor="t"/>
          <a:lstStyle/>
          <a:p>
            <a:pPr marL="0" indent="0" algn="r">
              <a:lnSpc>
                <a:spcPts val="2850"/>
              </a:lnSpc>
              <a:buNone/>
            </a:pPr>
            <a:r>
              <a:rPr lang="en-US" sz="1750" dirty="0">
                <a:solidFill>
                  <a:srgbClr val="49495A"/>
                </a:solidFill>
                <a:latin typeface="Open Sans" pitchFamily="34" charset="0"/>
                <a:ea typeface="Open Sans" pitchFamily="34" charset="-122"/>
                <a:cs typeface="Open Sans" pitchFamily="34" charset="-120"/>
              </a:rPr>
              <a:t>システムをじっくりとお試しいただけます</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5547717" y="4483775"/>
            <a:ext cx="339328" cy="424220"/>
          </a:xfrm>
          <a:prstGeom prst="rect">
            <a:avLst/>
          </a:prstGeom>
        </p:spPr>
      </p:pic>
      <p:sp>
        <p:nvSpPr>
          <p:cNvPr id="7" name="Text 3"/>
          <p:cNvSpPr/>
          <p:nvPr/>
        </p:nvSpPr>
        <p:spPr>
          <a:xfrm>
            <a:off x="9937790" y="2861548"/>
            <a:ext cx="3400544"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初年度スタートプラン料金</a:t>
            </a:r>
            <a:endParaRPr lang="en-US" sz="2200" dirty="0"/>
          </a:p>
        </p:txBody>
      </p:sp>
      <p:sp>
        <p:nvSpPr>
          <p:cNvPr id="8" name="Text 4"/>
          <p:cNvSpPr/>
          <p:nvPr/>
        </p:nvSpPr>
        <p:spPr>
          <a:xfrm>
            <a:off x="9937790" y="3351967"/>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月額¥3,000</a:t>
            </a:r>
            <a:r>
              <a:rPr lang="ja-JP" altLang="en-US" sz="1750" dirty="0">
                <a:solidFill>
                  <a:srgbClr val="49495A"/>
                </a:solidFill>
                <a:latin typeface="Open Sans" pitchFamily="34" charset="0"/>
                <a:ea typeface="Open Sans" pitchFamily="34" charset="-122"/>
                <a:cs typeface="Open Sans" pitchFamily="34" charset="-120"/>
              </a:rPr>
              <a:t>（税別）</a:t>
            </a:r>
            <a:r>
              <a:rPr lang="en-US" sz="1750" dirty="0" err="1">
                <a:solidFill>
                  <a:srgbClr val="49495A"/>
                </a:solidFill>
                <a:latin typeface="Open Sans" pitchFamily="34" charset="0"/>
                <a:ea typeface="Open Sans" pitchFamily="34" charset="-122"/>
                <a:cs typeface="Open Sans" pitchFamily="34" charset="-120"/>
              </a:rPr>
              <a:t>の特別価格でご利用いただけます</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944326" y="3100149"/>
            <a:ext cx="339328" cy="424220"/>
          </a:xfrm>
          <a:prstGeom prst="rect">
            <a:avLst/>
          </a:prstGeom>
        </p:spPr>
      </p:pic>
      <p:sp>
        <p:nvSpPr>
          <p:cNvPr id="11" name="Text 5"/>
          <p:cNvSpPr/>
          <p:nvPr/>
        </p:nvSpPr>
        <p:spPr>
          <a:xfrm>
            <a:off x="9937790" y="5314117"/>
            <a:ext cx="2835235" cy="354330"/>
          </a:xfrm>
          <a:prstGeom prst="rect">
            <a:avLst/>
          </a:prstGeom>
          <a:noFill/>
          <a:ln/>
        </p:spPr>
        <p:txBody>
          <a:bodyPr wrap="none" lIns="0" tIns="0" rIns="0" bIns="0" rtlCol="0" anchor="t"/>
          <a:lstStyle/>
          <a:p>
            <a:pPr marL="0" indent="0" algn="l">
              <a:lnSpc>
                <a:spcPts val="2750"/>
              </a:lnSpc>
              <a:buNone/>
            </a:pPr>
            <a:r>
              <a:rPr lang="ja-JP" altLang="en-US" sz="2200" dirty="0">
                <a:solidFill>
                  <a:srgbClr val="49495A"/>
                </a:solidFill>
                <a:latin typeface="Libre Baskerville" pitchFamily="34" charset="0"/>
              </a:rPr>
              <a:t>自由に選べるプラン設定</a:t>
            </a:r>
            <a:endParaRPr lang="en-US" sz="2200" dirty="0"/>
          </a:p>
        </p:txBody>
      </p:sp>
      <p:sp>
        <p:nvSpPr>
          <p:cNvPr id="12" name="Text 6"/>
          <p:cNvSpPr/>
          <p:nvPr/>
        </p:nvSpPr>
        <p:spPr>
          <a:xfrm>
            <a:off x="9937790" y="5804535"/>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ビジネスに合わせて最適なプランへ移行できます</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7944326" y="5867400"/>
            <a:ext cx="339328" cy="4242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681514"/>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お問い合わせ先</a:t>
            </a:r>
            <a:endParaRPr lang="en-US" sz="4450" dirty="0"/>
          </a:p>
        </p:txBody>
      </p:sp>
      <p:pic>
        <p:nvPicPr>
          <p:cNvPr id="4" name="Image 1" descr="preencoded.png"/>
          <p:cNvPicPr>
            <a:picLocks noChangeAspect="1"/>
          </p:cNvPicPr>
          <p:nvPr/>
        </p:nvPicPr>
        <p:blipFill>
          <a:blip r:embed="rId4"/>
          <a:stretch>
            <a:fillRect/>
          </a:stretch>
        </p:blipFill>
        <p:spPr>
          <a:xfrm>
            <a:off x="6280190" y="1730454"/>
            <a:ext cx="566976" cy="566976"/>
          </a:xfrm>
          <a:prstGeom prst="rect">
            <a:avLst/>
          </a:prstGeom>
        </p:spPr>
      </p:pic>
      <p:sp>
        <p:nvSpPr>
          <p:cNvPr id="5" name="Text 1"/>
          <p:cNvSpPr/>
          <p:nvPr/>
        </p:nvSpPr>
        <p:spPr>
          <a:xfrm>
            <a:off x="6280190" y="2524244"/>
            <a:ext cx="232981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運営会社</a:t>
            </a:r>
            <a:endParaRPr lang="en-US" sz="2200" dirty="0"/>
          </a:p>
        </p:txBody>
      </p:sp>
      <p:sp>
        <p:nvSpPr>
          <p:cNvPr id="6" name="Text 2"/>
          <p:cNvSpPr/>
          <p:nvPr/>
        </p:nvSpPr>
        <p:spPr>
          <a:xfrm>
            <a:off x="6280190" y="3014663"/>
            <a:ext cx="2329815"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株式会社ナレッジ</a:t>
            </a:r>
            <a:endParaRPr lang="en-US" sz="1750" dirty="0"/>
          </a:p>
        </p:txBody>
      </p:sp>
      <p:pic>
        <p:nvPicPr>
          <p:cNvPr id="7" name="Image 2" descr="preencoded.png"/>
          <p:cNvPicPr>
            <a:picLocks noChangeAspect="1"/>
          </p:cNvPicPr>
          <p:nvPr/>
        </p:nvPicPr>
        <p:blipFill>
          <a:blip r:embed="rId5"/>
          <a:stretch>
            <a:fillRect/>
          </a:stretch>
        </p:blipFill>
        <p:spPr>
          <a:xfrm>
            <a:off x="8893493" y="1730454"/>
            <a:ext cx="566976" cy="566976"/>
          </a:xfrm>
          <a:prstGeom prst="rect">
            <a:avLst/>
          </a:prstGeom>
        </p:spPr>
      </p:pic>
      <p:sp>
        <p:nvSpPr>
          <p:cNvPr id="8" name="Text 3"/>
          <p:cNvSpPr/>
          <p:nvPr/>
        </p:nvSpPr>
        <p:spPr>
          <a:xfrm>
            <a:off x="8893493" y="2524244"/>
            <a:ext cx="232981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電話番号</a:t>
            </a:r>
            <a:endParaRPr lang="en-US" sz="2200" dirty="0"/>
          </a:p>
        </p:txBody>
      </p:sp>
      <p:sp>
        <p:nvSpPr>
          <p:cNvPr id="9" name="Text 4"/>
          <p:cNvSpPr/>
          <p:nvPr/>
        </p:nvSpPr>
        <p:spPr>
          <a:xfrm>
            <a:off x="8893493" y="3014663"/>
            <a:ext cx="2329815"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019-681-6491</a:t>
            </a:r>
            <a:endParaRPr lang="en-US" sz="1750" dirty="0"/>
          </a:p>
        </p:txBody>
      </p:sp>
      <p:pic>
        <p:nvPicPr>
          <p:cNvPr id="10" name="Image 3" descr="preencoded.png"/>
          <p:cNvPicPr>
            <a:picLocks noChangeAspect="1"/>
          </p:cNvPicPr>
          <p:nvPr/>
        </p:nvPicPr>
        <p:blipFill>
          <a:blip r:embed="rId6"/>
          <a:stretch>
            <a:fillRect/>
          </a:stretch>
        </p:blipFill>
        <p:spPr>
          <a:xfrm>
            <a:off x="11506795" y="1730454"/>
            <a:ext cx="566976" cy="566976"/>
          </a:xfrm>
          <a:prstGeom prst="rect">
            <a:avLst/>
          </a:prstGeom>
        </p:spPr>
      </p:pic>
      <p:sp>
        <p:nvSpPr>
          <p:cNvPr id="11" name="Text 5"/>
          <p:cNvSpPr/>
          <p:nvPr/>
        </p:nvSpPr>
        <p:spPr>
          <a:xfrm>
            <a:off x="11506795" y="2524244"/>
            <a:ext cx="232981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メールアドレス</a:t>
            </a:r>
            <a:endParaRPr lang="en-US" sz="2200" dirty="0"/>
          </a:p>
        </p:txBody>
      </p:sp>
      <p:sp>
        <p:nvSpPr>
          <p:cNvPr id="12" name="Text 6"/>
          <p:cNvSpPr/>
          <p:nvPr/>
        </p:nvSpPr>
        <p:spPr>
          <a:xfrm>
            <a:off x="11167783" y="3014663"/>
            <a:ext cx="2668828"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korearu2022@gmail.com</a:t>
            </a:r>
            <a:endParaRPr lang="en-US" sz="1750" dirty="0"/>
          </a:p>
        </p:txBody>
      </p:sp>
      <p:pic>
        <p:nvPicPr>
          <p:cNvPr id="13" name="Image 4" descr="preencoded.png"/>
          <p:cNvPicPr>
            <a:picLocks noChangeAspect="1"/>
          </p:cNvPicPr>
          <p:nvPr/>
        </p:nvPicPr>
        <p:blipFill>
          <a:blip r:embed="rId7"/>
          <a:stretch>
            <a:fillRect/>
          </a:stretch>
        </p:blipFill>
        <p:spPr>
          <a:xfrm>
            <a:off x="6280190" y="4194096"/>
            <a:ext cx="566976" cy="566976"/>
          </a:xfrm>
          <a:prstGeom prst="rect">
            <a:avLst/>
          </a:prstGeom>
        </p:spPr>
      </p:pic>
      <p:sp>
        <p:nvSpPr>
          <p:cNvPr id="14" name="Text 7"/>
          <p:cNvSpPr/>
          <p:nvPr/>
        </p:nvSpPr>
        <p:spPr>
          <a:xfrm>
            <a:off x="6280190" y="4987885"/>
            <a:ext cx="232981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Webサイト</a:t>
            </a:r>
            <a:endParaRPr lang="en-US" sz="2200" dirty="0"/>
          </a:p>
        </p:txBody>
      </p:sp>
      <p:sp>
        <p:nvSpPr>
          <p:cNvPr id="15" name="Text 8"/>
          <p:cNvSpPr/>
          <p:nvPr/>
        </p:nvSpPr>
        <p:spPr>
          <a:xfrm>
            <a:off x="6280190" y="5478304"/>
            <a:ext cx="416817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https://stock-lp.korearu.jp/hair-salon/</a:t>
            </a:r>
            <a:endParaRPr lang="en-US" sz="1750" dirty="0"/>
          </a:p>
        </p:txBody>
      </p:sp>
      <p:sp>
        <p:nvSpPr>
          <p:cNvPr id="16" name="Text 9"/>
          <p:cNvSpPr/>
          <p:nvPr/>
        </p:nvSpPr>
        <p:spPr>
          <a:xfrm>
            <a:off x="6280189" y="6603682"/>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ご不明な点やご質問がございましたら、お気軽にお問い合わせください。専門スタッフが丁寧にご対応いたします。</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328</Words>
  <Application>Microsoft Office PowerPoint</Application>
  <PresentationFormat>ユーザー設定</PresentationFormat>
  <Paragraphs>98</Paragraphs>
  <Slides>8</Slides>
  <Notes>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Libre Baskerville</vt:lpstr>
      <vt:lpstr>Arial</vt:lpstr>
      <vt:lpstr>Open Sans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yoshidayoshihiroshi</cp:lastModifiedBy>
  <cp:revision>22</cp:revision>
  <dcterms:created xsi:type="dcterms:W3CDTF">2025-05-12T12:19:04Z</dcterms:created>
  <dcterms:modified xsi:type="dcterms:W3CDTF">2025-05-16T07:06:25Z</dcterms:modified>
</cp:coreProperties>
</file>